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iachen Liu"/>
  <p:cmAuthor clrIdx="1" id="1" initials="" lastIdx="1" name="Mosharaf Chowdhury"/>
  <p:cmAuthor clrIdx="2" id="2" initials="" lastIdx="1" name="Finn Roblin"/>
  <p:cmAuthor clrIdx="3" id="3" initials="" lastIdx="1" name="Marwa Houall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slide" Target="slides/slide77.xml"/><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slide" Target="slides/slide79.xml"/><Relationship Id="rId41" Type="http://schemas.openxmlformats.org/officeDocument/2006/relationships/slide" Target="slides/slide34.xml"/><Relationship Id="rId85" Type="http://schemas.openxmlformats.org/officeDocument/2006/relationships/slide" Target="slides/slide78.xml"/><Relationship Id="rId44" Type="http://schemas.openxmlformats.org/officeDocument/2006/relationships/slide" Target="slides/slide37.xml"/><Relationship Id="rId88" Type="http://schemas.openxmlformats.org/officeDocument/2006/relationships/slide" Target="slides/slide81.xml"/><Relationship Id="rId43" Type="http://schemas.openxmlformats.org/officeDocument/2006/relationships/slide" Target="slides/slide36.xml"/><Relationship Id="rId87" Type="http://schemas.openxmlformats.org/officeDocument/2006/relationships/slide" Target="slides/slide80.xml"/><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slide" Target="slides/slide84.xml"/><Relationship Id="rId90" Type="http://schemas.openxmlformats.org/officeDocument/2006/relationships/slide" Target="slides/slide83.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1-31T18:47:01.676">
    <p:pos x="196" y="469"/>
    <p:text>ping me when you finish the slides</p:text>
  </p:cm>
  <p:cm authorId="1" idx="1" dt="2024-01-31T18:47:01.676">
    <p:pos x="196" y="469"/>
    <p:text>Yep</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4-01-30T23:37:59.427">
    <p:pos x="196" y="725"/>
    <p:text>TODO Idk what this means....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 dt="2024-02-01T13:18:00.427">
    <p:pos x="4305" y="1023"/>
    <p:text>ie ZeRO-3 is being used without model or tensor (cant even be combined with this?) parallelism. implied its used with data parallelism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b47d551eb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b47d551eb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671d5ad17f_2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671d5ad17f_2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671d5ad17f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671d5ad17f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Probably not adding figure 1c here as we don’t have time and it is a bit too complex to grasp.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b4ed2d694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b4ed2d694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Probably not adding figure 1c here as we don’t have time and it is a bit too complex to grasp.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71d5ad17f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671d5ad17f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671d5ad17f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671d5ad17f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other motivations:</a:t>
            </a:r>
            <a:endParaRPr/>
          </a:p>
          <a:p>
            <a:pPr indent="-298450" lvl="0" marL="457200" rtl="0" algn="l">
              <a:spcBef>
                <a:spcPts val="0"/>
              </a:spcBef>
              <a:spcAft>
                <a:spcPts val="0"/>
              </a:spcAft>
              <a:buSzPts val="1100"/>
              <a:buAutoNum type="arabicPeriod"/>
            </a:pPr>
            <a:r>
              <a:rPr lang="en"/>
              <a:t>Enable sharing of devices </a:t>
            </a:r>
            <a:endParaRPr/>
          </a:p>
          <a:p>
            <a:pPr indent="-298450" lvl="0" marL="457200" rtl="0" algn="l">
              <a:spcBef>
                <a:spcPts val="0"/>
              </a:spcBef>
              <a:spcAft>
                <a:spcPts val="0"/>
              </a:spcAft>
              <a:buSzPts val="1100"/>
              <a:buAutoNum type="arabicPeriod"/>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4ed2d694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b4ed2d694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b4ed2d694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b4ed2d694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673ed04cb5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673ed04cb5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b4ed2d694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b4ed2d694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b4ed2d694e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b4ed2d694e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71d5ad17f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671d5ad17f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b4ed2d694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b4ed2d694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b4ed2d694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b4ed2d694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b4ed2d694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b4ed2d694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673ed04cb5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673ed04cb5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b4ed2d694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b4ed2d694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673ed04cb5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673ed04cb5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673ed04cb5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673ed04cb5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673ed04cb5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673ed04cb5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b4ed2d694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b4ed2d694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673ed04cb5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673ed04cb5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671d5ad17f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671d5ad17f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 communication primitive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671d5ad17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671d5ad17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671d5ad17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671d5ad17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671d5ad17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671d5ad17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why scale out parallelism is slower than it could be</a:t>
            </a:r>
            <a:endParaRPr/>
          </a:p>
          <a:p>
            <a:pPr indent="0" lvl="0" marL="0" rtl="0" algn="l">
              <a:spcBef>
                <a:spcPts val="0"/>
              </a:spcBef>
              <a:spcAft>
                <a:spcPts val="0"/>
              </a:spcAft>
              <a:buNone/>
            </a:pPr>
            <a:r>
              <a:rPr lang="en"/>
              <a:t>Want each node to have a similar compute time,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b485ddd310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b485ddd310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chemeClr val="dk1"/>
              </a:buClr>
              <a:buSzPts val="1400"/>
              <a:buChar char="○"/>
            </a:pPr>
            <a:r>
              <a:rPr lang="en" sz="1400">
                <a:solidFill>
                  <a:schemeClr val="dk1"/>
                </a:solidFill>
              </a:rPr>
              <a:t> (Megatron paper provides heuristics for this)</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 sz="1400">
                <a:solidFill>
                  <a:schemeClr val="dk1"/>
                </a:solidFill>
              </a:rPr>
              <a:t>(network calls, cost of partitioning data/model weights, stalling/”pipeline bubble”)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673ed04cb5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673ed04cb5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673ed04cb5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673ed04cb5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673ed04cb5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673ed04cb5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673ed04cb5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673ed04cb5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b485ddd310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b485ddd310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671d5ad17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671d5ad17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71d5ad17f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671d5ad17f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671d5ad17f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671d5ad17f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picture: Naive pipeline schedule</a:t>
            </a:r>
            <a:endParaRPr/>
          </a:p>
          <a:p>
            <a:pPr indent="0" lvl="0" marL="0" rtl="0" algn="l">
              <a:spcBef>
                <a:spcPts val="0"/>
              </a:spcBef>
              <a:spcAft>
                <a:spcPts val="0"/>
              </a:spcAft>
              <a:buNone/>
            </a:pPr>
            <a:r>
              <a:rPr lang="en"/>
              <a:t>Middle picture: “Pipedream-Flush” where only pipeline depth microbatches are run. (more memory efficient when depth much smaller than number of microbatches</a:t>
            </a:r>
            <a:endParaRPr/>
          </a:p>
          <a:p>
            <a:pPr indent="0" lvl="0" marL="0" rtl="0" algn="l">
              <a:spcBef>
                <a:spcPts val="0"/>
              </a:spcBef>
              <a:spcAft>
                <a:spcPts val="0"/>
              </a:spcAft>
              <a:buNone/>
            </a:pPr>
            <a:r>
              <a:rPr lang="en"/>
              <a:t>Bottom picture: Instead of partitioning into contiguous layers, split into non-contiguous subsets (device 1 has 1,2,9,10</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b485ddd310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b485ddd310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Split attention matrix column wise (if we split across rows then since GeLU is non-linear, we would need to wait for synchronization).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2b4de6e0319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2b4de6e0319_3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b4de6e0319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2b4de6e0319_3_1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b4de6e0319_3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2b4de6e0319_3_1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b4de6e0319_3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2b4de6e0319_3_1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b4de6e0319_3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2b4de6e0319_3_2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671d5ad17f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671d5ad17f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b485ddd310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b485ddd310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b47d551eb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b47d551eb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71d5ad17f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671d5ad17f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b4de6e031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b4de6e031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b485ddd310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b485ddd310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b485ddd310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b485ddd310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b485ddd310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b485ddd310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671d5ad1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671d5ad1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Selene Supercomputer – supports immense computational power for handling large-scale language model training.</a:t>
            </a:r>
            <a:endParaRPr/>
          </a:p>
          <a:p>
            <a:pPr indent="0" lvl="0" marL="0" rtl="0" algn="l">
              <a:spcBef>
                <a:spcPts val="0"/>
              </a:spcBef>
              <a:spcAft>
                <a:spcPts val="0"/>
              </a:spcAft>
              <a:buNone/>
            </a:pPr>
            <a:r>
              <a:rPr lang="en"/>
              <a:t>8 Nodes per cluster – optimize parallel processing and memory utilization; maybe balance between the computation and communication overhead; training is more efficient.</a:t>
            </a:r>
            <a:endParaRPr/>
          </a:p>
          <a:p>
            <a:pPr indent="0" lvl="0" marL="0" rtl="0" algn="l">
              <a:spcBef>
                <a:spcPts val="0"/>
              </a:spcBef>
              <a:spcAft>
                <a:spcPts val="0"/>
              </a:spcAft>
              <a:buNone/>
            </a:pPr>
            <a:r>
              <a:rPr lang="en"/>
              <a:t>Fat-Tree Topology — network topology. Handles the high bandwidth requirements of large-scale distributed computing. Helps with synchronizing data among multiple nodes during training process.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67372207e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67372207e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Selene Supercomputer – supports immense computational power for handling large-scale language model training.</a:t>
            </a:r>
            <a:endParaRPr/>
          </a:p>
          <a:p>
            <a:pPr indent="0" lvl="0" marL="0" rtl="0" algn="l">
              <a:spcBef>
                <a:spcPts val="0"/>
              </a:spcBef>
              <a:spcAft>
                <a:spcPts val="0"/>
              </a:spcAft>
              <a:buNone/>
            </a:pPr>
            <a:r>
              <a:rPr lang="en"/>
              <a:t>8 Nodes per cluster – optimize parallel processing and memory utilization; maybe balance between the computation and communication overhead; training is more efficient.</a:t>
            </a:r>
            <a:endParaRPr/>
          </a:p>
          <a:p>
            <a:pPr indent="0" lvl="0" marL="0" rtl="0" algn="l">
              <a:spcBef>
                <a:spcPts val="0"/>
              </a:spcBef>
              <a:spcAft>
                <a:spcPts val="0"/>
              </a:spcAft>
              <a:buNone/>
            </a:pPr>
            <a:r>
              <a:rPr lang="en"/>
              <a:t>Fat-Tree Topology — network topology. Handles the high bandwidth requirements of large-scale distributed computing. Helps with synchronizing data among multiple nodes during training process.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67372207e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67372207e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Selene Supercomputer – supports immense computational power for handling large-scale language model training.</a:t>
            </a:r>
            <a:endParaRPr/>
          </a:p>
          <a:p>
            <a:pPr indent="0" lvl="0" marL="0" rtl="0" algn="l">
              <a:spcBef>
                <a:spcPts val="0"/>
              </a:spcBef>
              <a:spcAft>
                <a:spcPts val="0"/>
              </a:spcAft>
              <a:buNone/>
            </a:pPr>
            <a:r>
              <a:rPr lang="en"/>
              <a:t>8 Nodes per cluster – optimize parallel processing and memory utilization; maybe balance between the computation and communication overhead; training is more efficient.</a:t>
            </a:r>
            <a:endParaRPr/>
          </a:p>
          <a:p>
            <a:pPr indent="0" lvl="0" marL="0" rtl="0" algn="l">
              <a:spcBef>
                <a:spcPts val="0"/>
              </a:spcBef>
              <a:spcAft>
                <a:spcPts val="0"/>
              </a:spcAft>
              <a:buNone/>
            </a:pPr>
            <a:r>
              <a:rPr lang="en"/>
              <a:t>Fat-Tree Topology — network topology. Handles the high bandwidth requirements of large-scale distributed computing. Helps with synchronizing data among multiple nodes during training process.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67372207e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67372207e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Selene Supercomputer – supports immense computational power for handling large-scale language model training.</a:t>
            </a:r>
            <a:endParaRPr/>
          </a:p>
          <a:p>
            <a:pPr indent="0" lvl="0" marL="0" rtl="0" algn="l">
              <a:spcBef>
                <a:spcPts val="0"/>
              </a:spcBef>
              <a:spcAft>
                <a:spcPts val="0"/>
              </a:spcAft>
              <a:buNone/>
            </a:pPr>
            <a:r>
              <a:rPr lang="en"/>
              <a:t>8 Nodes per cluster – optimize parallel processing and memory utilization; maybe balance between the computation and communication overhead; training is more efficient.</a:t>
            </a:r>
            <a:endParaRPr/>
          </a:p>
          <a:p>
            <a:pPr indent="0" lvl="0" marL="0" rtl="0" algn="l">
              <a:spcBef>
                <a:spcPts val="0"/>
              </a:spcBef>
              <a:spcAft>
                <a:spcPts val="0"/>
              </a:spcAft>
              <a:buNone/>
            </a:pPr>
            <a:r>
              <a:rPr lang="en"/>
              <a:t>Fat-Tree Topology — network topology. Handles the high bandwidth requirements of large-scale distributed computing. Helps with synchronizing data among multiple nodes during training process.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67372207e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67372207e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Selene Supercomputer – supports immense computational power for handling large-scale language model training.</a:t>
            </a:r>
            <a:endParaRPr/>
          </a:p>
          <a:p>
            <a:pPr indent="0" lvl="0" marL="0" rtl="0" algn="l">
              <a:spcBef>
                <a:spcPts val="0"/>
              </a:spcBef>
              <a:spcAft>
                <a:spcPts val="0"/>
              </a:spcAft>
              <a:buNone/>
            </a:pPr>
            <a:r>
              <a:rPr lang="en"/>
              <a:t>8 Nodes per cluster – optimize parallel processing and memory utilization; maybe balance between the computation and communication overhead; training is more efficient.</a:t>
            </a:r>
            <a:endParaRPr/>
          </a:p>
          <a:p>
            <a:pPr indent="0" lvl="0" marL="0" rtl="0" algn="l">
              <a:spcBef>
                <a:spcPts val="0"/>
              </a:spcBef>
              <a:spcAft>
                <a:spcPts val="0"/>
              </a:spcAft>
              <a:buNone/>
            </a:pPr>
            <a:r>
              <a:rPr lang="en"/>
              <a:t>Fat-Tree Topology — network topology. Handles the high bandwidth requirements of large-scale distributed computing. Helps with synchronizing data among multiple nodes during training process.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b4ed2d694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b4ed2d694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71d5ad17f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671d5ad17f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67372207e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67372207e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Batch Size – number of training examples processed </a:t>
            </a:r>
            <a:r>
              <a:rPr lang="en"/>
              <a:t>simultaneously</a:t>
            </a:r>
            <a:r>
              <a:rPr lang="en"/>
              <a:t>. Bigger model means bigger batch size.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Achieved teraFLOP/s per GPU —This metric shows the computational performance per GPU in teraFLOPs per second. The values indicate how efficiently each GPU is utilized during training.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Percentage of Theoretical Peak FLOP/s —This percentage shows how close the achieved performance is to the theoretical maximum performance of the GPUs. Higher percentages indicate more efficient utilization of the GPU's capabilities.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Achieved Aggregate petaFLOP/s— Represents the total computational power across all GPUs in petaFLOPs per second. This metric gives a sense of the overall computational power harnessed for training the models.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Other things: increase in number of attention heads, hidden size, as model increases.</a:t>
            </a:r>
            <a:r>
              <a:rPr lang="en"/>
              <a:t> The size used for tensor model parallelism (how the model is split across GPUs), the size used for pipeline model parallelism  (how the layers are distributed across the pipeline), and the total number of GPUs utilized. </a:t>
            </a:r>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67372207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67372207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Batch Size – number of training examples processed simultaneously. Bigger model means bigger batch size.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Achieved teraFLOP/s per GPU —This metric shows the computational performance per GPU in teraFLOPs per second. The values indicate how efficiently each GPU is utilized during training.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Percentage of Theoretical Peak FLOP/s —This percentage shows how close the achieved performance is to the theoretical maximum performance of the GPUs. Higher percentages indicate more efficient utilization of the GPU's capabilities.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Achieved Aggregate petaFLOP/s— Represents the total computational power across all GPUs in petaFLOPs per second. This metric gives a sense of the overall computational power harnessed for training the models.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Other things: increase in number of attention heads, hidden size, as model increases. The size used for tensor model parallelism (how the model is split across GPUs), the size used for pipeline model parallelism  (how the layers are distributed across the pipeline), and the total number of GPUs utilized.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b4de6e0319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b4de6e0319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statistic is kind of misleading.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Batch Size – number of training examples processed simultaneously. Bigger model means bigger batch size.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Achieved teraFLOP/s per GPU —This metric shows the computational performance per GPU in teraFLOPs per second. The values indicate how efficiently each GPU is utilized during training.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Percentage of Theoretical Peak FLOP/s —This percentage shows how close the achieved performance is to the theoretical maximum performance of the GPUs. Higher percentages indicate more efficient utilization of the GPU's capabilities.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Achieved Aggregate petaFLOP/s— Represents the total computational power across all GPUs in petaFLOPs per second. This metric gives a sense of the overall computational power harnessed for training the models.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Other things: increase in number of attention heads, hidden size, as model increases. The size used for tensor model parallelism (how the model is split across GPUs), the size used for pipeline model parallelism  (how the layers are distributed across the pipeline), and the total number of GPUs utilized.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671d5ad17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671d5ad17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b4de6e031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b4de6e031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Zero-3 only ever combined with data parallelism and does not use model or tensor</a:t>
            </a:r>
            <a:endParaRPr/>
          </a:p>
          <a:p>
            <a:pPr indent="0" lvl="0" marL="0" rtl="0" algn="l">
              <a:spcBef>
                <a:spcPts val="0"/>
              </a:spcBef>
              <a:spcAft>
                <a:spcPts val="0"/>
              </a:spcAft>
              <a:buNone/>
            </a:pPr>
            <a:r>
              <a:rPr lang="en"/>
              <a:t>“Cherry picking”</a:t>
            </a:r>
            <a:endParaRPr/>
          </a:p>
          <a:p>
            <a:pPr indent="0" lvl="0" marL="0" rtl="0" algn="l">
              <a:spcBef>
                <a:spcPts val="0"/>
              </a:spcBef>
              <a:spcAft>
                <a:spcPts val="0"/>
              </a:spcAft>
              <a:buNone/>
            </a:pPr>
            <a:r>
              <a:rPr lang="en"/>
              <a:t>Less cross node parallelism </a:t>
            </a:r>
            <a:endParaRPr/>
          </a:p>
          <a:p>
            <a:pPr indent="0" lvl="0" marL="0" rtl="0" algn="l">
              <a:spcBef>
                <a:spcPts val="0"/>
              </a:spcBef>
              <a:spcAft>
                <a:spcPts val="0"/>
              </a:spcAft>
              <a:buNone/>
            </a:pPr>
            <a:r>
              <a:rPr lang="en"/>
              <a:t>PTD-P is 70% more effective when we double GPUs</a:t>
            </a:r>
            <a:endParaRPr/>
          </a:p>
          <a:p>
            <a:pPr indent="0" lvl="0" marL="0" rtl="0" algn="l">
              <a:spcBef>
                <a:spcPts val="0"/>
              </a:spcBef>
              <a:spcAft>
                <a:spcPts val="0"/>
              </a:spcAft>
              <a:buNone/>
            </a:pPr>
            <a:r>
              <a:rPr lang="en"/>
              <a:t> PTD-P's superior performance is its reduced reliance on cross-node parallelism compared to ZeRo-3; fewer nodes in parallel or has a lower degree of task distribution / coordination? So you avoid the overheads or complexities associated with extensive cross-node </a:t>
            </a:r>
            <a:r>
              <a:rPr lang="en"/>
              <a:t>parallel</a:t>
            </a:r>
            <a:r>
              <a:rPr lang="en"/>
              <a:t> processing, such as network communication overhead, data synchronization, etc.</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67372207e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67372207e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Zero-3 only ever combined with data parallelism and does not use model</a:t>
            </a:r>
            <a:endParaRPr/>
          </a:p>
          <a:p>
            <a:pPr indent="0" lvl="0" marL="0" rtl="0" algn="l">
              <a:spcBef>
                <a:spcPts val="0"/>
              </a:spcBef>
              <a:spcAft>
                <a:spcPts val="0"/>
              </a:spcAft>
              <a:buNone/>
            </a:pPr>
            <a:r>
              <a:rPr lang="en"/>
              <a:t>“Cherry picking”</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b4de6e031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b4de6e031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GPT model with 162 billion parameters, 64 GPUs. </a:t>
            </a:r>
            <a:endParaRPr/>
          </a:p>
          <a:p>
            <a:pPr indent="0" lvl="0" marL="0" rtl="0" algn="l">
              <a:spcBef>
                <a:spcPts val="0"/>
              </a:spcBef>
              <a:spcAft>
                <a:spcPts val="0"/>
              </a:spcAft>
              <a:buNone/>
            </a:pPr>
            <a:r>
              <a:rPr lang="en"/>
              <a:t>GPT model uses both pipeline and tensor parallelism (characteristics of Megatron but not exactly Megatron)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Peak performance: tensor parallel size == number GPUs in a single node. We see best performance when the </a:t>
            </a:r>
            <a:r>
              <a:rPr lang="en"/>
              <a:t>division</a:t>
            </a:r>
            <a:r>
              <a:rPr lang="en"/>
              <a:t> of the model across the tensor dimension (parallelism) matches the number of GPUs available in a single node.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Both methods combined can maximize utilization of computational resources, hence peak performance. Not directly about pipeline stages but rather about the efficient use of GPUs within a node for tensor parallelism.</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67372207e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67372207e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Optimization heuristics </a:t>
            </a:r>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We can see that throughput decreases as pipeline parallel size increases.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Pipeline model parallelism should be used primarily to support the training of large models that do not fit on a single worker, and data parallelism should be used to scale up training.</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Pipeline model parallelism should be used primarily to support the training of large models that do not fit on a single worker, and data parallelism should be used to scale up training.</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b4ed2d694e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b4ed2d694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Optimization heuristics </a:t>
            </a:r>
            <a:endParaRPr/>
          </a:p>
          <a:p>
            <a:pPr indent="0" lvl="0" marL="0" rtl="0" algn="l">
              <a:spcBef>
                <a:spcPts val="0"/>
              </a:spcBef>
              <a:spcAft>
                <a:spcPts val="0"/>
              </a:spcAft>
              <a:buClr>
                <a:schemeClr val="dk1"/>
              </a:buClr>
              <a:buSzPts val="1100"/>
              <a:buFont typeface="Arial"/>
              <a:buNone/>
            </a:pPr>
            <a:r>
              <a:rPr lang="en"/>
              <a:t>A</a:t>
            </a:r>
            <a:r>
              <a:rPr lang="en"/>
              <a:t>s the tensor-model-parallel size increases, we perform smaller matrix multiplications on every GPU, decreasing utilization on each GPU.</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Microbatch just depends on EVERYTHING</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b4de6e0319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b4de6e0319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71d5ad17f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671d5ad17f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671d5ad17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671d5ad17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Builds on quirks of Nvidia graphics card; really specific GPU in a specific network</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67372207e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67372207e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Builds on quirks of Nvidia graphics card; really specific GPU in a specific network</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67372207e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67372207e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Builds on quirks of Nvidia graphics card; really specific GPU in a specific network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Compute-bound kernel implementations, smart partitioning across multiple GPUs, domain specific optimizations, fast hardware, etc.</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2b4de6e0319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2b4de6e0319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67372207e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67372207e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67372207e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67372207e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67372207e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67372207e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67372207e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267372207e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quantitative measuring of communication overhead (complex network topology, different speeds for intra-server and between-server transfers,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more detailed analysis and measurement of the communication costs associated with different types of network traffic in distributed deep learning models.</a:t>
            </a:r>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b4de6e0319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b4de6e0319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671d5ad17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671d5ad17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71d5ad17f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671d5ad17f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kinds of devices</a:t>
            </a:r>
            <a:endParaRPr/>
          </a:p>
          <a:p>
            <a:pPr indent="0" lvl="0" marL="0" rtl="0" algn="l">
              <a:spcBef>
                <a:spcPts val="0"/>
              </a:spcBef>
              <a:spcAft>
                <a:spcPts val="0"/>
              </a:spcAft>
              <a:buNone/>
            </a:pPr>
            <a:r>
              <a:rPr lang="en"/>
              <a:t>New generations of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expensive to maintain homogeneous clusters of devices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67372207e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67372207e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267372207e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267372207e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267372207e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267372207e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67372207e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67372207e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671d5ad17f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671d5ad17f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671d5ad17f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671d5ad17f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8" name="Google Shape;58;p1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3" name="Google Shape;83;p1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22"/>
          <p:cNvSpPr/>
          <p:nvPr>
            <p:ph idx="2" type="pic"/>
          </p:nvPr>
        </p:nvSpPr>
        <p:spPr>
          <a:xfrm>
            <a:off x="3887391" y="740569"/>
            <a:ext cx="4629150" cy="3655219"/>
          </a:xfrm>
          <a:prstGeom prst="rect">
            <a:avLst/>
          </a:prstGeom>
          <a:noFill/>
          <a:ln>
            <a:noFill/>
          </a:ln>
        </p:spPr>
      </p:sp>
      <p:sp>
        <p:nvSpPr>
          <p:cNvPr id="109" name="Google Shape;109;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5" name="Google Shape;115;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1" name="Google Shape;121;p2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5.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gif"/><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9.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github.com/NVIDIA/Megatron-LM" TargetMode="External"/><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comments" Target="../comments/commen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2.png"/><Relationship Id="rId4" Type="http://schemas.openxmlformats.org/officeDocument/2006/relationships/image" Target="../media/image2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comments" Target="../comments/comment3.xml"/><Relationship Id="rId4" Type="http://schemas.openxmlformats.org/officeDocument/2006/relationships/image" Target="../media/image22.png"/><Relationship Id="rId5" Type="http://schemas.openxmlformats.org/officeDocument/2006/relationships/image" Target="../media/image2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9.png"/><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0.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5"/>
          <p:cNvPicPr preferRelativeResize="0"/>
          <p:nvPr/>
        </p:nvPicPr>
        <p:blipFill>
          <a:blip r:embed="rId4">
            <a:alphaModFix/>
          </a:blip>
          <a:stretch>
            <a:fillRect/>
          </a:stretch>
        </p:blipFill>
        <p:spPr>
          <a:xfrm>
            <a:off x="6165850" y="4293475"/>
            <a:ext cx="908050" cy="908050"/>
          </a:xfrm>
          <a:prstGeom prst="rect">
            <a:avLst/>
          </a:prstGeom>
          <a:noFill/>
          <a:ln>
            <a:noFill/>
          </a:ln>
        </p:spPr>
      </p:pic>
      <p:sp>
        <p:nvSpPr>
          <p:cNvPr id="130" name="Google Shape;130;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780"/>
              <a:t>Pathways</a:t>
            </a:r>
            <a:r>
              <a:rPr lang="en" sz="3780"/>
              <a:t>: Asynchronous Distributed Dataflow for ML</a:t>
            </a:r>
            <a:endParaRPr sz="3780"/>
          </a:p>
        </p:txBody>
      </p:sp>
      <p:sp>
        <p:nvSpPr>
          <p:cNvPr id="131" name="Google Shape;131;p25"/>
          <p:cNvSpPr txBox="1"/>
          <p:nvPr>
            <p:ph idx="1" type="subTitle"/>
          </p:nvPr>
        </p:nvSpPr>
        <p:spPr>
          <a:xfrm>
            <a:off x="1156050" y="2865875"/>
            <a:ext cx="6831900" cy="792600"/>
          </a:xfrm>
          <a:prstGeom prst="rect">
            <a:avLst/>
          </a:prstGeom>
        </p:spPr>
        <p:txBody>
          <a:bodyPr anchorCtr="0" anchor="t" bIns="91425" lIns="91425" spcFirstLastPara="1" rIns="91425" wrap="square" tIns="91425">
            <a:normAutofit fontScale="47500"/>
          </a:bodyPr>
          <a:lstStyle/>
          <a:p>
            <a:pPr indent="0" lvl="0" marL="0" rtl="0" algn="ctr">
              <a:spcBef>
                <a:spcPts val="0"/>
              </a:spcBef>
              <a:spcAft>
                <a:spcPts val="0"/>
              </a:spcAft>
              <a:buNone/>
            </a:pPr>
            <a:r>
              <a:rPr lang="en"/>
              <a:t>Paul Barham, Aakanksha Chowdhery, Jeff Dean, Sanjay Ghemawa</a:t>
            </a:r>
            <a:r>
              <a:rPr lang="en"/>
              <a:t>t,</a:t>
            </a:r>
            <a:r>
              <a:rPr lang="en"/>
              <a:t> Steven Hand, Dan Hurt, Michael Isard, Hyeontaek Lim, Ruoming Pang, Sudip Roy, Brennan Saeta, Parker Schuh, Ryan Sepassi, Laurent El Shafey, Chandramohan A. Thekkath, Yonghui Wu</a:t>
            </a:r>
            <a:endParaRPr/>
          </a:p>
        </p:txBody>
      </p:sp>
      <p:pic>
        <p:nvPicPr>
          <p:cNvPr id="132" name="Google Shape;132;p25"/>
          <p:cNvPicPr preferRelativeResize="0"/>
          <p:nvPr/>
        </p:nvPicPr>
        <p:blipFill>
          <a:blip r:embed="rId5">
            <a:alphaModFix/>
          </a:blip>
          <a:stretch>
            <a:fillRect/>
          </a:stretch>
        </p:blipFill>
        <p:spPr>
          <a:xfrm>
            <a:off x="6838950" y="4293475"/>
            <a:ext cx="2305050" cy="850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Multi-Controller</a:t>
            </a:r>
            <a:endParaRPr/>
          </a:p>
        </p:txBody>
      </p:sp>
      <p:sp>
        <p:nvSpPr>
          <p:cNvPr id="212" name="Google Shape;212;p34"/>
          <p:cNvSpPr txBox="1"/>
          <p:nvPr/>
        </p:nvSpPr>
        <p:spPr>
          <a:xfrm>
            <a:off x="311700" y="1175025"/>
            <a:ext cx="7671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Multi-Controller Architecture (e.g. PyTorch, JAX):</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Controller is every accelerator itself (by replicating the same code to every accelerator)</a:t>
            </a:r>
            <a:endParaRPr sz="1800">
              <a:solidFill>
                <a:schemeClr val="dk2"/>
              </a:solidFill>
            </a:endParaRPr>
          </a:p>
        </p:txBody>
      </p:sp>
      <p:pic>
        <p:nvPicPr>
          <p:cNvPr id="213" name="Google Shape;213;p34"/>
          <p:cNvPicPr preferRelativeResize="0"/>
          <p:nvPr/>
        </p:nvPicPr>
        <p:blipFill>
          <a:blip r:embed="rId3">
            <a:alphaModFix/>
          </a:blip>
          <a:stretch>
            <a:fillRect/>
          </a:stretch>
        </p:blipFill>
        <p:spPr>
          <a:xfrm>
            <a:off x="594225" y="2348128"/>
            <a:ext cx="3564799" cy="2551026"/>
          </a:xfrm>
          <a:prstGeom prst="rect">
            <a:avLst/>
          </a:prstGeom>
          <a:noFill/>
          <a:ln>
            <a:noFill/>
          </a:ln>
        </p:spPr>
      </p:pic>
      <p:sp>
        <p:nvSpPr>
          <p:cNvPr id="214" name="Google Shape;214;p34"/>
          <p:cNvSpPr txBox="1"/>
          <p:nvPr/>
        </p:nvSpPr>
        <p:spPr>
          <a:xfrm>
            <a:off x="4983300" y="2348125"/>
            <a:ext cx="35649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Pros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Fast Workload Dispatch (PCI-E communication)</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Cons: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Needs non-trivial custom coordinators when executing MPMD</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Single-Controller</a:t>
            </a:r>
            <a:endParaRPr/>
          </a:p>
        </p:txBody>
      </p:sp>
      <p:sp>
        <p:nvSpPr>
          <p:cNvPr id="220" name="Google Shape;220;p35"/>
          <p:cNvSpPr txBox="1"/>
          <p:nvPr/>
        </p:nvSpPr>
        <p:spPr>
          <a:xfrm>
            <a:off x="311700" y="1116800"/>
            <a:ext cx="5553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Single-Controller Architecture (Tensorflow V1)</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One central controller that coordinates all worker nodes</a:t>
            </a:r>
            <a:endParaRPr sz="1800">
              <a:solidFill>
                <a:schemeClr val="dk2"/>
              </a:solidFill>
            </a:endParaRPr>
          </a:p>
        </p:txBody>
      </p:sp>
      <p:sp>
        <p:nvSpPr>
          <p:cNvPr id="221" name="Google Shape;221;p35"/>
          <p:cNvSpPr txBox="1"/>
          <p:nvPr/>
        </p:nvSpPr>
        <p:spPr>
          <a:xfrm>
            <a:off x="4572000" y="2132600"/>
            <a:ext cx="5017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Pros: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Generality (not limited to SPMD)</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Global Optimizations</a:t>
            </a:r>
            <a:endParaRPr sz="1800">
              <a:solidFill>
                <a:schemeClr val="dk2"/>
              </a:solidFill>
            </a:endParaRPr>
          </a:p>
          <a:p>
            <a:pPr indent="0" lvl="0" marL="0" rtl="0" algn="l">
              <a:spcBef>
                <a:spcPts val="0"/>
              </a:spcBef>
              <a:spcAft>
                <a:spcPts val="0"/>
              </a:spcAft>
              <a:buNone/>
            </a:pPr>
            <a:r>
              <a:rPr lang="en" sz="1800">
                <a:solidFill>
                  <a:schemeClr val="dk2"/>
                </a:solidFill>
              </a:rPr>
              <a:t>Cons:</a:t>
            </a:r>
            <a:endParaRPr sz="1800">
              <a:solidFill>
                <a:schemeClr val="dk2"/>
              </a:solidFill>
            </a:endParaRPr>
          </a:p>
          <a:p>
            <a:pPr indent="-342900" lvl="0" marL="457200" rtl="0" algn="l">
              <a:spcBef>
                <a:spcPts val="0"/>
              </a:spcBef>
              <a:spcAft>
                <a:spcPts val="0"/>
              </a:spcAft>
              <a:buClr>
                <a:schemeClr val="dk2"/>
              </a:buClr>
              <a:buSzPts val="1800"/>
              <a:buChar char="-"/>
            </a:pPr>
            <a:r>
              <a:rPr b="1" lang="en" sz="1800">
                <a:solidFill>
                  <a:schemeClr val="dk2"/>
                </a:solidFill>
              </a:rPr>
              <a:t>Slow</a:t>
            </a:r>
            <a:r>
              <a:rPr lang="en" sz="1800">
                <a:solidFill>
                  <a:schemeClr val="dk2"/>
                </a:solidFill>
              </a:rPr>
              <a:t>:</a:t>
            </a:r>
            <a:r>
              <a:rPr b="1" lang="en" sz="1800">
                <a:solidFill>
                  <a:schemeClr val="dk2"/>
                </a:solidFill>
              </a:rPr>
              <a:t> </a:t>
            </a:r>
            <a:r>
              <a:rPr lang="en" sz="1800">
                <a:solidFill>
                  <a:schemeClr val="dk2"/>
                </a:solidFill>
              </a:rPr>
              <a:t>Single controller becomes the </a:t>
            </a:r>
            <a:r>
              <a:rPr b="1" lang="en" sz="1800">
                <a:solidFill>
                  <a:schemeClr val="dk2"/>
                </a:solidFill>
              </a:rPr>
              <a:t>performance bottleneck</a:t>
            </a:r>
            <a:r>
              <a:rPr lang="en" sz="1800">
                <a:solidFill>
                  <a:schemeClr val="dk2"/>
                </a:solidFill>
              </a:rPr>
              <a:t> </a:t>
            </a:r>
            <a:endParaRPr sz="1800">
              <a:solidFill>
                <a:schemeClr val="dk2"/>
              </a:solidFill>
            </a:endParaRPr>
          </a:p>
          <a:p>
            <a:pPr indent="0" lvl="0" marL="457200" rtl="0" algn="l">
              <a:spcBef>
                <a:spcPts val="0"/>
              </a:spcBef>
              <a:spcAft>
                <a:spcPts val="0"/>
              </a:spcAft>
              <a:buNone/>
            </a:pPr>
            <a:r>
              <a:rPr lang="en" sz="1800">
                <a:solidFill>
                  <a:schemeClr val="dk2"/>
                </a:solidFill>
              </a:rPr>
              <a:t>(communication &amp; graph complexity)</a:t>
            </a:r>
            <a:endParaRPr sz="1800">
              <a:solidFill>
                <a:schemeClr val="dk2"/>
              </a:solidFill>
            </a:endParaRPr>
          </a:p>
        </p:txBody>
      </p:sp>
      <p:pic>
        <p:nvPicPr>
          <p:cNvPr id="222" name="Google Shape;222;p35"/>
          <p:cNvPicPr preferRelativeResize="0"/>
          <p:nvPr/>
        </p:nvPicPr>
        <p:blipFill>
          <a:blip r:embed="rId3">
            <a:alphaModFix/>
          </a:blip>
          <a:stretch>
            <a:fillRect/>
          </a:stretch>
        </p:blipFill>
        <p:spPr>
          <a:xfrm>
            <a:off x="80700" y="2402213"/>
            <a:ext cx="4330700" cy="2345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Single-Controller</a:t>
            </a:r>
            <a:endParaRPr/>
          </a:p>
        </p:txBody>
      </p:sp>
      <p:sp>
        <p:nvSpPr>
          <p:cNvPr id="228" name="Google Shape;228;p36"/>
          <p:cNvSpPr txBox="1"/>
          <p:nvPr/>
        </p:nvSpPr>
        <p:spPr>
          <a:xfrm>
            <a:off x="311700" y="1116800"/>
            <a:ext cx="5553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Single-Controller Architecture (Tensorflow V1)</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One central controller that coordinates all worker nodes</a:t>
            </a:r>
            <a:endParaRPr sz="1800">
              <a:solidFill>
                <a:schemeClr val="dk2"/>
              </a:solidFill>
            </a:endParaRPr>
          </a:p>
        </p:txBody>
      </p:sp>
      <p:sp>
        <p:nvSpPr>
          <p:cNvPr id="229" name="Google Shape;229;p36"/>
          <p:cNvSpPr txBox="1"/>
          <p:nvPr/>
        </p:nvSpPr>
        <p:spPr>
          <a:xfrm>
            <a:off x="4572000" y="2132600"/>
            <a:ext cx="50175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Pros: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Generality (not limited to SPMD)</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Global Optimizations</a:t>
            </a:r>
            <a:endParaRPr sz="1800">
              <a:solidFill>
                <a:schemeClr val="dk2"/>
              </a:solidFill>
            </a:endParaRPr>
          </a:p>
          <a:p>
            <a:pPr indent="0" lvl="0" marL="0" rtl="0" algn="l">
              <a:spcBef>
                <a:spcPts val="0"/>
              </a:spcBef>
              <a:spcAft>
                <a:spcPts val="0"/>
              </a:spcAft>
              <a:buNone/>
            </a:pPr>
            <a:r>
              <a:rPr lang="en" sz="1800">
                <a:solidFill>
                  <a:schemeClr val="dk2"/>
                </a:solidFill>
              </a:rPr>
              <a:t>Cons:</a:t>
            </a:r>
            <a:endParaRPr sz="1800">
              <a:solidFill>
                <a:schemeClr val="dk2"/>
              </a:solidFill>
            </a:endParaRPr>
          </a:p>
          <a:p>
            <a:pPr indent="-342900" lvl="0" marL="457200" rtl="0" algn="l">
              <a:spcBef>
                <a:spcPts val="0"/>
              </a:spcBef>
              <a:spcAft>
                <a:spcPts val="0"/>
              </a:spcAft>
              <a:buClr>
                <a:schemeClr val="dk2"/>
              </a:buClr>
              <a:buSzPts val="1800"/>
              <a:buChar char="-"/>
            </a:pPr>
            <a:r>
              <a:rPr b="1" lang="en" sz="1800">
                <a:solidFill>
                  <a:schemeClr val="dk2"/>
                </a:solidFill>
              </a:rPr>
              <a:t>Slow</a:t>
            </a:r>
            <a:r>
              <a:rPr lang="en" sz="1800">
                <a:solidFill>
                  <a:schemeClr val="dk2"/>
                </a:solidFill>
              </a:rPr>
              <a:t>:</a:t>
            </a:r>
            <a:r>
              <a:rPr b="1" lang="en" sz="1800">
                <a:solidFill>
                  <a:schemeClr val="dk2"/>
                </a:solidFill>
              </a:rPr>
              <a:t> </a:t>
            </a:r>
            <a:r>
              <a:rPr lang="en" sz="1800">
                <a:solidFill>
                  <a:schemeClr val="dk2"/>
                </a:solidFill>
              </a:rPr>
              <a:t>Single controller becomes the </a:t>
            </a:r>
            <a:r>
              <a:rPr b="1" lang="en" sz="1800">
                <a:solidFill>
                  <a:schemeClr val="dk2"/>
                </a:solidFill>
              </a:rPr>
              <a:t>performance bottleneck</a:t>
            </a:r>
            <a:r>
              <a:rPr lang="en" sz="1800">
                <a:solidFill>
                  <a:schemeClr val="dk2"/>
                </a:solidFill>
              </a:rPr>
              <a:t> </a:t>
            </a:r>
            <a:endParaRPr sz="1800">
              <a:solidFill>
                <a:schemeClr val="dk2"/>
              </a:solidFill>
            </a:endParaRPr>
          </a:p>
          <a:p>
            <a:pPr indent="0" lvl="0" marL="457200" rtl="0" algn="l">
              <a:spcBef>
                <a:spcPts val="0"/>
              </a:spcBef>
              <a:spcAft>
                <a:spcPts val="0"/>
              </a:spcAft>
              <a:buNone/>
            </a:pPr>
            <a:r>
              <a:rPr lang="en" sz="1800">
                <a:solidFill>
                  <a:schemeClr val="dk2"/>
                </a:solidFill>
              </a:rPr>
              <a:t>(communication &amp; graph complexity)</a:t>
            </a:r>
            <a:endParaRPr sz="1800">
              <a:solidFill>
                <a:schemeClr val="dk2"/>
              </a:solidFill>
            </a:endParaRPr>
          </a:p>
        </p:txBody>
      </p:sp>
      <p:pic>
        <p:nvPicPr>
          <p:cNvPr id="230" name="Google Shape;230;p36"/>
          <p:cNvPicPr preferRelativeResize="0"/>
          <p:nvPr/>
        </p:nvPicPr>
        <p:blipFill>
          <a:blip r:embed="rId3">
            <a:alphaModFix/>
          </a:blip>
          <a:stretch>
            <a:fillRect/>
          </a:stretch>
        </p:blipFill>
        <p:spPr>
          <a:xfrm>
            <a:off x="7240785" y="151550"/>
            <a:ext cx="1195390" cy="2220075"/>
          </a:xfrm>
          <a:prstGeom prst="rect">
            <a:avLst/>
          </a:prstGeom>
          <a:noFill/>
          <a:ln>
            <a:noFill/>
          </a:ln>
        </p:spPr>
      </p:pic>
      <p:sp>
        <p:nvSpPr>
          <p:cNvPr id="231" name="Google Shape;231;p36"/>
          <p:cNvSpPr txBox="1"/>
          <p:nvPr/>
        </p:nvSpPr>
        <p:spPr>
          <a:xfrm>
            <a:off x="5484100" y="274400"/>
            <a:ext cx="1604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User’s Input: </a:t>
            </a:r>
            <a:r>
              <a:rPr b="1" lang="en" sz="1800">
                <a:solidFill>
                  <a:schemeClr val="dk2"/>
                </a:solidFill>
              </a:rPr>
              <a:t>Computation Graphs</a:t>
            </a:r>
            <a:endParaRPr b="1" sz="1800">
              <a:solidFill>
                <a:schemeClr val="dk2"/>
              </a:solidFill>
            </a:endParaRPr>
          </a:p>
        </p:txBody>
      </p:sp>
      <p:pic>
        <p:nvPicPr>
          <p:cNvPr id="232" name="Google Shape;232;p36"/>
          <p:cNvPicPr preferRelativeResize="0"/>
          <p:nvPr/>
        </p:nvPicPr>
        <p:blipFill>
          <a:blip r:embed="rId4">
            <a:alphaModFix/>
          </a:blip>
          <a:stretch>
            <a:fillRect/>
          </a:stretch>
        </p:blipFill>
        <p:spPr>
          <a:xfrm>
            <a:off x="216450" y="2132600"/>
            <a:ext cx="3968081" cy="27061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Existing Work: Multi-Controller v.s. Single-Controller</a:t>
            </a:r>
            <a:endParaRPr/>
          </a:p>
          <a:p>
            <a:pPr indent="0" lvl="0" marL="0" rtl="0" algn="l">
              <a:spcBef>
                <a:spcPts val="0"/>
              </a:spcBef>
              <a:spcAft>
                <a:spcPts val="0"/>
              </a:spcAft>
              <a:buNone/>
            </a:pPr>
            <a:r>
              <a:t/>
            </a:r>
            <a:endParaRPr/>
          </a:p>
        </p:txBody>
      </p:sp>
      <p:sp>
        <p:nvSpPr>
          <p:cNvPr id="238" name="Google Shape;23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We want to express MPMD,</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but Tensorflow is too slow, and Multi-Controller solutions are too limited…</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What about building upon Multi-Controller solutions (e.g. JAX, PyTorch)?</a:t>
            </a:r>
            <a:endParaRPr/>
          </a:p>
          <a:p>
            <a:pPr indent="0" lvl="0" marL="0" rtl="0" algn="l">
              <a:spcBef>
                <a:spcPts val="1200"/>
              </a:spcBef>
              <a:spcAft>
                <a:spcPts val="1200"/>
              </a:spcAft>
              <a:buNone/>
            </a:pPr>
            <a:r>
              <a:rPr lang="en"/>
              <a:t>→ </a:t>
            </a:r>
            <a:r>
              <a:rPr b="1" lang="en"/>
              <a:t>Megatron-LM</a:t>
            </a:r>
            <a:r>
              <a:rPr lang="en"/>
              <a:t>, DeepSpeed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Existing Work: Multi-Controller v.s. Single-Controller</a:t>
            </a:r>
            <a:endParaRPr/>
          </a:p>
          <a:p>
            <a:pPr indent="0" lvl="0" marL="0" rtl="0" algn="l">
              <a:spcBef>
                <a:spcPts val="0"/>
              </a:spcBef>
              <a:spcAft>
                <a:spcPts val="0"/>
              </a:spcAft>
              <a:buNone/>
            </a:pPr>
            <a:r>
              <a:t/>
            </a:r>
            <a:endParaRPr/>
          </a:p>
        </p:txBody>
      </p:sp>
      <p:sp>
        <p:nvSpPr>
          <p:cNvPr id="244" name="Google Shape;244;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en"/>
              <a:t>We want to express MPMD,</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but Tensorflow is too slow, and Multi-Controller solutions are too limited…</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What about building upon Multi-Controller solutions (e.g. JAX, PyTorch)?</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Google: No! We want to build a really general (single-controller) yet fast solution. → </a:t>
            </a:r>
            <a:r>
              <a:rPr b="1" lang="en"/>
              <a:t>Pathways</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Google’s Data Center</a:t>
            </a:r>
            <a:endParaRPr/>
          </a:p>
        </p:txBody>
      </p:sp>
      <p:sp>
        <p:nvSpPr>
          <p:cNvPr id="250" name="Google Shape;250;p39"/>
          <p:cNvSpPr txBox="1"/>
          <p:nvPr/>
        </p:nvSpPr>
        <p:spPr>
          <a:xfrm>
            <a:off x="311700" y="1642250"/>
            <a:ext cx="42603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Islands</a:t>
            </a:r>
            <a:r>
              <a:rPr lang="en" sz="1800">
                <a:solidFill>
                  <a:schemeClr val="dk2"/>
                </a:solidFill>
              </a:rPr>
              <a:t>: a cluster (~1000) of all-to-all connected TPU devices, with ~100 hosts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en" sz="1800">
                <a:solidFill>
                  <a:schemeClr val="dk2"/>
                </a:solidFill>
              </a:rPr>
              <a:t>ICI</a:t>
            </a:r>
            <a:r>
              <a:rPr lang="en" sz="1800">
                <a:solidFill>
                  <a:schemeClr val="dk2"/>
                </a:solidFill>
              </a:rPr>
              <a:t>: high-speed interconnect between accelerators (e.g.NVLink)</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en" sz="1800">
                <a:solidFill>
                  <a:schemeClr val="dk2"/>
                </a:solidFill>
              </a:rPr>
              <a:t>DCN</a:t>
            </a:r>
            <a:r>
              <a:rPr lang="en" sz="1800">
                <a:solidFill>
                  <a:schemeClr val="dk2"/>
                </a:solidFill>
              </a:rPr>
              <a:t>: slow connection between islands (e.g. Infiniband)</a:t>
            </a:r>
            <a:endParaRPr sz="1800">
              <a:solidFill>
                <a:schemeClr val="dk2"/>
              </a:solidFill>
            </a:endParaRPr>
          </a:p>
        </p:txBody>
      </p:sp>
      <p:pic>
        <p:nvPicPr>
          <p:cNvPr id="251" name="Google Shape;251;p39"/>
          <p:cNvPicPr preferRelativeResize="0"/>
          <p:nvPr/>
        </p:nvPicPr>
        <p:blipFill rotWithShape="1">
          <a:blip r:embed="rId3">
            <a:alphaModFix/>
          </a:blip>
          <a:srcRect b="0" l="22135" r="34427" t="0"/>
          <a:stretch/>
        </p:blipFill>
        <p:spPr>
          <a:xfrm>
            <a:off x="4604300" y="1367650"/>
            <a:ext cx="3676652" cy="2355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Google’s Data Center</a:t>
            </a:r>
            <a:endParaRPr/>
          </a:p>
        </p:txBody>
      </p:sp>
      <p:sp>
        <p:nvSpPr>
          <p:cNvPr id="257" name="Google Shape;257;p40"/>
          <p:cNvSpPr txBox="1"/>
          <p:nvPr/>
        </p:nvSpPr>
        <p:spPr>
          <a:xfrm>
            <a:off x="311700" y="1642250"/>
            <a:ext cx="3657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Islands</a:t>
            </a:r>
            <a:r>
              <a:rPr lang="en" sz="1800">
                <a:solidFill>
                  <a:schemeClr val="dk2"/>
                </a:solidFill>
              </a:rPr>
              <a:t>: a cluster (~1000) of all-to-all connected TPU devices, with ~100 hosts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en" sz="1800">
                <a:solidFill>
                  <a:schemeClr val="dk2"/>
                </a:solidFill>
              </a:rPr>
              <a:t>ICI</a:t>
            </a:r>
            <a:r>
              <a:rPr lang="en" sz="1800">
                <a:solidFill>
                  <a:schemeClr val="dk2"/>
                </a:solidFill>
              </a:rPr>
              <a:t>: high-speed interconnect between accelerators (e.g. NCCL)</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en" sz="1800">
                <a:solidFill>
                  <a:schemeClr val="dk2"/>
                </a:solidFill>
              </a:rPr>
              <a:t>DCN</a:t>
            </a:r>
            <a:r>
              <a:rPr lang="en" sz="1800">
                <a:solidFill>
                  <a:schemeClr val="dk2"/>
                </a:solidFill>
              </a:rPr>
              <a:t>: slow connection between islands (e.g. Infiniband)</a:t>
            </a:r>
            <a:endParaRPr sz="1800">
              <a:solidFill>
                <a:schemeClr val="dk2"/>
              </a:solidFill>
            </a:endParaRPr>
          </a:p>
        </p:txBody>
      </p:sp>
      <p:pic>
        <p:nvPicPr>
          <p:cNvPr id="258" name="Google Shape;258;p40"/>
          <p:cNvPicPr preferRelativeResize="0"/>
          <p:nvPr/>
        </p:nvPicPr>
        <p:blipFill>
          <a:blip r:embed="rId3">
            <a:alphaModFix/>
          </a:blip>
          <a:stretch>
            <a:fillRect/>
          </a:stretch>
        </p:blipFill>
        <p:spPr>
          <a:xfrm>
            <a:off x="4501600" y="1532263"/>
            <a:ext cx="4330700" cy="2345450"/>
          </a:xfrm>
          <a:prstGeom prst="rect">
            <a:avLst/>
          </a:prstGeom>
          <a:noFill/>
          <a:ln>
            <a:noFill/>
          </a:ln>
        </p:spPr>
      </p:pic>
      <p:sp>
        <p:nvSpPr>
          <p:cNvPr id="259" name="Google Shape;259;p40"/>
          <p:cNvSpPr txBox="1"/>
          <p:nvPr/>
        </p:nvSpPr>
        <p:spPr>
          <a:xfrm>
            <a:off x="4984750" y="3822700"/>
            <a:ext cx="3657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TF1 is slow due to frequent communication over DCN</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Google’s Desire</a:t>
            </a:r>
            <a:endParaRPr/>
          </a:p>
        </p:txBody>
      </p:sp>
      <p:sp>
        <p:nvSpPr>
          <p:cNvPr id="265" name="Google Shape;265;p41"/>
          <p:cNvSpPr txBox="1"/>
          <p:nvPr/>
        </p:nvSpPr>
        <p:spPr>
          <a:xfrm>
            <a:off x="311700" y="1642250"/>
            <a:ext cx="365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266" name="Google Shape;266;p41"/>
          <p:cNvSpPr txBox="1"/>
          <p:nvPr/>
        </p:nvSpPr>
        <p:spPr>
          <a:xfrm>
            <a:off x="485850" y="1483450"/>
            <a:ext cx="84912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MPMD is the future.</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en" sz="1800">
                <a:solidFill>
                  <a:schemeClr val="dk2"/>
                </a:solidFill>
              </a:rPr>
              <a:t>Generality</a:t>
            </a:r>
            <a:r>
              <a:rPr lang="en" sz="1800">
                <a:solidFill>
                  <a:schemeClr val="dk2"/>
                </a:solidFill>
              </a:rPr>
              <a:t> from single-controller with </a:t>
            </a:r>
            <a:r>
              <a:rPr b="1" lang="en" sz="1800">
                <a:solidFill>
                  <a:schemeClr val="dk2"/>
                </a:solidFill>
              </a:rPr>
              <a:t>comparable</a:t>
            </a:r>
            <a:r>
              <a:rPr lang="en" sz="1800">
                <a:solidFill>
                  <a:schemeClr val="dk2"/>
                </a:solidFill>
              </a:rPr>
              <a:t> </a:t>
            </a:r>
            <a:r>
              <a:rPr b="1" lang="en" sz="1800">
                <a:solidFill>
                  <a:schemeClr val="dk2"/>
                </a:solidFill>
              </a:rPr>
              <a:t>performance </a:t>
            </a:r>
            <a:r>
              <a:rPr lang="en" sz="1800">
                <a:solidFill>
                  <a:schemeClr val="dk2"/>
                </a:solidFill>
              </a:rPr>
              <a:t>to multi-controller</a:t>
            </a:r>
            <a:r>
              <a:rPr b="1" lang="en" sz="1800">
                <a:solidFill>
                  <a:schemeClr val="dk2"/>
                </a:solidFill>
              </a:rPr>
              <a:t>.</a:t>
            </a:r>
            <a:endParaRPr b="1"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 Virtualization</a:t>
            </a:r>
            <a:endParaRPr/>
          </a:p>
        </p:txBody>
      </p:sp>
      <p:sp>
        <p:nvSpPr>
          <p:cNvPr id="272" name="Google Shape;272;p42"/>
          <p:cNvSpPr txBox="1"/>
          <p:nvPr>
            <p:ph idx="1" type="body"/>
          </p:nvPr>
        </p:nvSpPr>
        <p:spPr>
          <a:xfrm>
            <a:off x="311700" y="1152475"/>
            <a:ext cx="5388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“Virtual Slice”: A set of virtual devices with specified </a:t>
            </a:r>
            <a:r>
              <a:rPr b="1" lang="en"/>
              <a:t>topology requirements</a:t>
            </a:r>
            <a:endParaRPr b="1"/>
          </a:p>
          <a:p>
            <a:pPr indent="0" lvl="0" marL="0" rtl="0" algn="l">
              <a:spcBef>
                <a:spcPts val="1200"/>
              </a:spcBef>
              <a:spcAft>
                <a:spcPts val="0"/>
              </a:spcAft>
              <a:buNone/>
            </a:pPr>
            <a:r>
              <a:rPr lang="en"/>
              <a:t>Physical devices can be added/removed dynamically to/from the slice.</a:t>
            </a:r>
            <a:endParaRPr/>
          </a:p>
          <a:p>
            <a:pPr indent="0" lvl="0" marL="0" rtl="0" algn="l">
              <a:spcBef>
                <a:spcPts val="1200"/>
              </a:spcBef>
              <a:spcAft>
                <a:spcPts val="1200"/>
              </a:spcAft>
              <a:buNone/>
            </a:pPr>
            <a:r>
              <a:t/>
            </a:r>
            <a:endParaRPr/>
          </a:p>
        </p:txBody>
      </p:sp>
      <p:pic>
        <p:nvPicPr>
          <p:cNvPr id="273" name="Google Shape;273;p42"/>
          <p:cNvPicPr preferRelativeResize="0"/>
          <p:nvPr/>
        </p:nvPicPr>
        <p:blipFill rotWithShape="1">
          <a:blip r:embed="rId3">
            <a:alphaModFix/>
          </a:blip>
          <a:srcRect b="0" l="22135" r="34427" t="0"/>
          <a:stretch/>
        </p:blipFill>
        <p:spPr>
          <a:xfrm>
            <a:off x="5200525" y="2145650"/>
            <a:ext cx="3676652" cy="2355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 Virtualization</a:t>
            </a:r>
            <a:endParaRPr/>
          </a:p>
        </p:txBody>
      </p:sp>
      <p:sp>
        <p:nvSpPr>
          <p:cNvPr id="279" name="Google Shape;279;p43"/>
          <p:cNvSpPr txBox="1"/>
          <p:nvPr>
            <p:ph idx="1" type="body"/>
          </p:nvPr>
        </p:nvSpPr>
        <p:spPr>
          <a:xfrm>
            <a:off x="311700" y="1152475"/>
            <a:ext cx="5388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“Virtual Slice”: A set of virtual devices with specified </a:t>
            </a:r>
            <a:r>
              <a:rPr b="1" lang="en"/>
              <a:t>topology requirements</a:t>
            </a:r>
            <a:endParaRPr b="1"/>
          </a:p>
          <a:p>
            <a:pPr indent="0" lvl="0" marL="0" rtl="0" algn="l">
              <a:spcBef>
                <a:spcPts val="1200"/>
              </a:spcBef>
              <a:spcAft>
                <a:spcPts val="0"/>
              </a:spcAft>
              <a:buNone/>
            </a:pPr>
            <a:r>
              <a:rPr lang="en"/>
              <a:t>Physical devices can be added/removed dynamically to/from the slice.</a:t>
            </a:r>
            <a:endParaRPr/>
          </a:p>
          <a:p>
            <a:pPr indent="0" lvl="0" marL="0" rtl="0" algn="l">
              <a:spcBef>
                <a:spcPts val="1200"/>
              </a:spcBef>
              <a:spcAft>
                <a:spcPts val="0"/>
              </a:spcAft>
              <a:buNone/>
            </a:pPr>
            <a:r>
              <a:rPr lang="en"/>
              <a:t>Benefit:</a:t>
            </a:r>
            <a:endParaRPr/>
          </a:p>
          <a:p>
            <a:pPr indent="-325755" lvl="0" marL="457200" rtl="0" algn="l">
              <a:spcBef>
                <a:spcPts val="1200"/>
              </a:spcBef>
              <a:spcAft>
                <a:spcPts val="0"/>
              </a:spcAft>
              <a:buSzPct val="100000"/>
              <a:buAutoNum type="arabicPeriod"/>
            </a:pPr>
            <a:r>
              <a:rPr lang="en"/>
              <a:t>Transparent task suspend/resume, and migration</a:t>
            </a:r>
            <a:endParaRPr/>
          </a:p>
          <a:p>
            <a:pPr indent="-325755" lvl="0" marL="457200" rtl="0" algn="l">
              <a:spcBef>
                <a:spcPts val="0"/>
              </a:spcBef>
              <a:spcAft>
                <a:spcPts val="0"/>
              </a:spcAft>
              <a:buSzPct val="100000"/>
              <a:buAutoNum type="arabicPeriod"/>
            </a:pPr>
            <a:r>
              <a:rPr lang="en"/>
              <a:t>Higher device utilization by</a:t>
            </a:r>
            <a:endParaRPr/>
          </a:p>
          <a:p>
            <a:pPr indent="-325755" lvl="1" marL="914400" rtl="0" algn="l">
              <a:spcBef>
                <a:spcPts val="0"/>
              </a:spcBef>
              <a:spcAft>
                <a:spcPts val="0"/>
              </a:spcAft>
              <a:buSzPct val="100000"/>
              <a:buAutoNum type="alphaLcPeriod"/>
            </a:pPr>
            <a:r>
              <a:rPr lang="en" sz="1800"/>
              <a:t>Enable multi-task resource sharing</a:t>
            </a:r>
            <a:endParaRPr sz="1800"/>
          </a:p>
          <a:p>
            <a:pPr indent="-325755" lvl="1" marL="914400" rtl="0" algn="l">
              <a:spcBef>
                <a:spcPts val="0"/>
              </a:spcBef>
              <a:spcAft>
                <a:spcPts val="0"/>
              </a:spcAft>
              <a:buSzPct val="100000"/>
              <a:buAutoNum type="alphaLcPeriod"/>
            </a:pPr>
            <a:r>
              <a:rPr lang="en" sz="1800"/>
              <a:t>Decouples user program from resource management</a:t>
            </a:r>
            <a:endParaRPr sz="1800"/>
          </a:p>
          <a:p>
            <a:pPr indent="-325755" lvl="1" marL="914400" rtl="0" algn="l">
              <a:spcBef>
                <a:spcPts val="0"/>
              </a:spcBef>
              <a:spcAft>
                <a:spcPts val="0"/>
              </a:spcAft>
              <a:buSzPct val="100000"/>
              <a:buAutoNum type="alphaLcPeriod"/>
            </a:pPr>
            <a:r>
              <a:rPr lang="en" sz="1800"/>
              <a:t>Alleviate user’s responsibility to monitor program failures and keep resource usage high</a:t>
            </a:r>
            <a:endParaRPr/>
          </a:p>
        </p:txBody>
      </p:sp>
      <p:pic>
        <p:nvPicPr>
          <p:cNvPr id="280" name="Google Shape;280;p43"/>
          <p:cNvPicPr preferRelativeResize="0"/>
          <p:nvPr/>
        </p:nvPicPr>
        <p:blipFill rotWithShape="1">
          <a:blip r:embed="rId3">
            <a:alphaModFix/>
          </a:blip>
          <a:srcRect b="0" l="22135" r="34427" t="0"/>
          <a:stretch/>
        </p:blipFill>
        <p:spPr>
          <a:xfrm>
            <a:off x="5207800" y="1214950"/>
            <a:ext cx="3676652" cy="235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Computation Models in Large-scale ML</a:t>
            </a:r>
            <a:endParaRPr/>
          </a:p>
        </p:txBody>
      </p:sp>
      <p:sp>
        <p:nvSpPr>
          <p:cNvPr id="138" name="Google Shape;13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Single Program Multiple Data (SPMD) – 1994, MPI</a:t>
            </a:r>
            <a:endParaRPr/>
          </a:p>
          <a:p>
            <a:pPr indent="0" lvl="0" marL="0" rtl="0" algn="l">
              <a:spcBef>
                <a:spcPts val="1200"/>
              </a:spcBef>
              <a:spcAft>
                <a:spcPts val="1200"/>
              </a:spcAft>
              <a:buNone/>
            </a:pPr>
            <a:r>
              <a:t/>
            </a:r>
            <a:endParaRPr/>
          </a:p>
        </p:txBody>
      </p:sp>
      <p:pic>
        <p:nvPicPr>
          <p:cNvPr id="139" name="Google Shape;139;p26"/>
          <p:cNvPicPr preferRelativeResize="0"/>
          <p:nvPr/>
        </p:nvPicPr>
        <p:blipFill>
          <a:blip r:embed="rId3">
            <a:alphaModFix/>
          </a:blip>
          <a:stretch>
            <a:fillRect/>
          </a:stretch>
        </p:blipFill>
        <p:spPr>
          <a:xfrm>
            <a:off x="801063" y="2000250"/>
            <a:ext cx="3344474" cy="3174999"/>
          </a:xfrm>
          <a:prstGeom prst="rect">
            <a:avLst/>
          </a:prstGeom>
          <a:noFill/>
          <a:ln>
            <a:noFill/>
          </a:ln>
        </p:spPr>
      </p:pic>
      <p:sp>
        <p:nvSpPr>
          <p:cNvPr id="140" name="Google Shape;140;p26"/>
          <p:cNvSpPr txBox="1"/>
          <p:nvPr/>
        </p:nvSpPr>
        <p:spPr>
          <a:xfrm>
            <a:off x="4521200" y="1911350"/>
            <a:ext cx="3708300" cy="2657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The same program is run on every accelerator.</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Cross-host Coordination (based on PLAQUE)</a:t>
            </a:r>
            <a:endParaRPr/>
          </a:p>
        </p:txBody>
      </p:sp>
      <p:sp>
        <p:nvSpPr>
          <p:cNvPr id="286" name="Google Shape;286;p44"/>
          <p:cNvSpPr txBox="1"/>
          <p:nvPr>
            <p:ph idx="1" type="body"/>
          </p:nvPr>
        </p:nvSpPr>
        <p:spPr>
          <a:xfrm>
            <a:off x="311700" y="1152475"/>
            <a:ext cx="4472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Support efficient data transfer between hosts: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Requirements:</a:t>
            </a:r>
            <a:endParaRPr/>
          </a:p>
          <a:p>
            <a:pPr indent="-342900" lvl="0" marL="457200" rtl="0" algn="l">
              <a:spcBef>
                <a:spcPts val="1200"/>
              </a:spcBef>
              <a:spcAft>
                <a:spcPts val="0"/>
              </a:spcAft>
              <a:buSzPts val="1800"/>
              <a:buAutoNum type="arabicPeriod"/>
            </a:pPr>
            <a:r>
              <a:rPr lang="en"/>
              <a:t>Scalability &amp; Latency</a:t>
            </a:r>
            <a:endParaRPr/>
          </a:p>
          <a:p>
            <a:pPr indent="-342900" lvl="0" marL="457200" rtl="0" algn="l">
              <a:spcBef>
                <a:spcPts val="0"/>
              </a:spcBef>
              <a:spcAft>
                <a:spcPts val="0"/>
              </a:spcAft>
              <a:buSzPts val="1800"/>
              <a:buAutoNum type="arabicPeriod"/>
            </a:pPr>
            <a:r>
              <a:rPr lang="en"/>
              <a:t>Efficient Sparse Communication → Key to fast data-dependent control flow</a:t>
            </a:r>
            <a:endParaRPr/>
          </a:p>
        </p:txBody>
      </p:sp>
      <p:pic>
        <p:nvPicPr>
          <p:cNvPr id="287" name="Google Shape;287;p44"/>
          <p:cNvPicPr preferRelativeResize="0"/>
          <p:nvPr/>
        </p:nvPicPr>
        <p:blipFill>
          <a:blip r:embed="rId3">
            <a:alphaModFix/>
          </a:blip>
          <a:stretch>
            <a:fillRect/>
          </a:stretch>
        </p:blipFill>
        <p:spPr>
          <a:xfrm>
            <a:off x="5235125" y="1724275"/>
            <a:ext cx="3714500" cy="2165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Gang Scheduling</a:t>
            </a:r>
            <a:endParaRPr/>
          </a:p>
        </p:txBody>
      </p:sp>
      <p:pic>
        <p:nvPicPr>
          <p:cNvPr id="293" name="Google Shape;293;p45"/>
          <p:cNvPicPr preferRelativeResize="0"/>
          <p:nvPr/>
        </p:nvPicPr>
        <p:blipFill>
          <a:blip r:embed="rId3">
            <a:alphaModFix/>
          </a:blip>
          <a:stretch>
            <a:fillRect/>
          </a:stretch>
        </p:blipFill>
        <p:spPr>
          <a:xfrm>
            <a:off x="4881497" y="1111100"/>
            <a:ext cx="4141425" cy="2609851"/>
          </a:xfrm>
          <a:prstGeom prst="rect">
            <a:avLst/>
          </a:prstGeom>
          <a:noFill/>
          <a:ln>
            <a:noFill/>
          </a:ln>
        </p:spPr>
      </p:pic>
      <p:sp>
        <p:nvSpPr>
          <p:cNvPr id="294" name="Google Shape;294;p45"/>
          <p:cNvSpPr txBox="1"/>
          <p:nvPr/>
        </p:nvSpPr>
        <p:spPr>
          <a:xfrm>
            <a:off x="380050" y="1140100"/>
            <a:ext cx="3898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Schedule related tasks together</a:t>
            </a:r>
            <a:endParaRPr sz="1800">
              <a:solidFill>
                <a:schemeClr val="dk2"/>
              </a:solidFill>
            </a:endParaRPr>
          </a:p>
        </p:txBody>
      </p:sp>
      <p:sp>
        <p:nvSpPr>
          <p:cNvPr id="295" name="Google Shape;295;p45"/>
          <p:cNvSpPr txBox="1"/>
          <p:nvPr/>
        </p:nvSpPr>
        <p:spPr>
          <a:xfrm>
            <a:off x="380050" y="2240100"/>
            <a:ext cx="43932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AutoNum type="arabicPeriod"/>
            </a:pPr>
            <a:r>
              <a:rPr lang="en" sz="1800">
                <a:solidFill>
                  <a:schemeClr val="dk2"/>
                </a:solidFill>
              </a:rPr>
              <a:t>Deadlock Avoidance (TPU computation </a:t>
            </a:r>
            <a:r>
              <a:rPr lang="en" sz="1800">
                <a:solidFill>
                  <a:schemeClr val="dk2"/>
                </a:solidFill>
              </a:rPr>
              <a:t>are not preemptible)</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en" sz="1800">
                <a:solidFill>
                  <a:schemeClr val="dk2"/>
                </a:solidFill>
              </a:rPr>
              <a:t>Higher Throughput (context switch is costly on accelerator)</a:t>
            </a:r>
            <a:endParaRPr sz="1800">
              <a:solidFill>
                <a:schemeClr val="dk2"/>
              </a:solidFill>
            </a:endParaRPr>
          </a:p>
        </p:txBody>
      </p:sp>
      <p:sp>
        <p:nvSpPr>
          <p:cNvPr id="296" name="Google Shape;296;p45"/>
          <p:cNvSpPr txBox="1"/>
          <p:nvPr/>
        </p:nvSpPr>
        <p:spPr>
          <a:xfrm>
            <a:off x="5498525" y="3810000"/>
            <a:ext cx="3658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 and B are independent jobs, and not enforcing execution order might lead to deadlocks.</a:t>
            </a:r>
            <a:endParaRPr sz="1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Parallel Asynchronous Dispatch</a:t>
            </a:r>
            <a:endParaRPr/>
          </a:p>
        </p:txBody>
      </p:sp>
      <p:pic>
        <p:nvPicPr>
          <p:cNvPr id="302" name="Google Shape;302;p46"/>
          <p:cNvPicPr preferRelativeResize="0"/>
          <p:nvPr/>
        </p:nvPicPr>
        <p:blipFill>
          <a:blip r:embed="rId3">
            <a:alphaModFix/>
          </a:blip>
          <a:stretch>
            <a:fillRect/>
          </a:stretch>
        </p:blipFill>
        <p:spPr>
          <a:xfrm>
            <a:off x="152400" y="1170125"/>
            <a:ext cx="8839204" cy="2637087"/>
          </a:xfrm>
          <a:prstGeom prst="rect">
            <a:avLst/>
          </a:prstGeom>
          <a:noFill/>
          <a:ln>
            <a:noFill/>
          </a:ln>
        </p:spPr>
      </p:pic>
      <p:sp>
        <p:nvSpPr>
          <p:cNvPr id="303" name="Google Shape;303;p46"/>
          <p:cNvSpPr txBox="1"/>
          <p:nvPr/>
        </p:nvSpPr>
        <p:spPr>
          <a:xfrm>
            <a:off x="402075" y="3807200"/>
            <a:ext cx="8520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Pre-allocate resources for computations with known resource requirements (i.e. no data-dependent control flow)</a:t>
            </a:r>
            <a:endParaRPr sz="1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Parallel Asynchronous Dispatch</a:t>
            </a:r>
            <a:endParaRPr/>
          </a:p>
        </p:txBody>
      </p:sp>
      <p:pic>
        <p:nvPicPr>
          <p:cNvPr id="309" name="Google Shape;309;p47"/>
          <p:cNvPicPr preferRelativeResize="0"/>
          <p:nvPr/>
        </p:nvPicPr>
        <p:blipFill>
          <a:blip r:embed="rId3">
            <a:alphaModFix/>
          </a:blip>
          <a:stretch>
            <a:fillRect/>
          </a:stretch>
        </p:blipFill>
        <p:spPr>
          <a:xfrm>
            <a:off x="517125" y="1168614"/>
            <a:ext cx="7991849" cy="2384275"/>
          </a:xfrm>
          <a:prstGeom prst="rect">
            <a:avLst/>
          </a:prstGeom>
          <a:noFill/>
          <a:ln>
            <a:noFill/>
          </a:ln>
        </p:spPr>
      </p:pic>
      <p:sp>
        <p:nvSpPr>
          <p:cNvPr id="310" name="Google Shape;310;p47"/>
          <p:cNvSpPr txBox="1"/>
          <p:nvPr/>
        </p:nvSpPr>
        <p:spPr>
          <a:xfrm>
            <a:off x="402075" y="3552900"/>
            <a:ext cx="85206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Pre-allocate resources for computations with known resource requirements (i.e. no data-dependent control flow)</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TPUs have only limited support for dynamic shapes, making them a good fit for this technique.</a:t>
            </a:r>
            <a:endParaRPr sz="18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a:t>
            </a:r>
            <a:r>
              <a:rPr lang="en"/>
              <a:t> of Pathways</a:t>
            </a:r>
            <a:endParaRPr/>
          </a:p>
        </p:txBody>
      </p:sp>
      <p:sp>
        <p:nvSpPr>
          <p:cNvPr id="316" name="Google Shape;316;p48"/>
          <p:cNvSpPr txBox="1"/>
          <p:nvPr/>
        </p:nvSpPr>
        <p:spPr>
          <a:xfrm>
            <a:off x="344750" y="1372050"/>
            <a:ext cx="56124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Micro Benchmarks</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en" sz="1800">
                <a:solidFill>
                  <a:schemeClr val="dk2"/>
                </a:solidFill>
              </a:rPr>
              <a:t>Single-controller dispatch overheads</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en" sz="1800">
                <a:solidFill>
                  <a:schemeClr val="dk2"/>
                </a:solidFill>
              </a:rPr>
              <a:t>Multi-tenancy</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End-to-End Evaluation</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en" sz="1800">
                <a:solidFill>
                  <a:schemeClr val="dk2"/>
                </a:solidFill>
              </a:rPr>
              <a:t>Large-scale model training performance</a:t>
            </a:r>
            <a:endParaRPr sz="1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Single-Controller Dispatch Overheads</a:t>
            </a:r>
            <a:endParaRPr/>
          </a:p>
        </p:txBody>
      </p:sp>
      <p:pic>
        <p:nvPicPr>
          <p:cNvPr id="322" name="Google Shape;322;p49"/>
          <p:cNvPicPr preferRelativeResize="0"/>
          <p:nvPr/>
        </p:nvPicPr>
        <p:blipFill>
          <a:blip r:embed="rId3">
            <a:alphaModFix/>
          </a:blip>
          <a:stretch>
            <a:fillRect/>
          </a:stretch>
        </p:blipFill>
        <p:spPr>
          <a:xfrm>
            <a:off x="173075" y="1219163"/>
            <a:ext cx="8604073" cy="2856818"/>
          </a:xfrm>
          <a:prstGeom prst="rect">
            <a:avLst/>
          </a:prstGeom>
          <a:noFill/>
          <a:ln>
            <a:noFill/>
          </a:ln>
        </p:spPr>
      </p:pic>
      <p:sp>
        <p:nvSpPr>
          <p:cNvPr id="323" name="Google Shape;323;p49"/>
          <p:cNvSpPr txBox="1"/>
          <p:nvPr/>
        </p:nvSpPr>
        <p:spPr>
          <a:xfrm>
            <a:off x="1344475" y="4277425"/>
            <a:ext cx="5929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Little dispatch overhead when computation is not trivial </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Large-scale model training performance </a:t>
            </a:r>
            <a:endParaRPr/>
          </a:p>
        </p:txBody>
      </p:sp>
      <p:pic>
        <p:nvPicPr>
          <p:cNvPr id="329" name="Google Shape;329;p50"/>
          <p:cNvPicPr preferRelativeResize="0"/>
          <p:nvPr/>
        </p:nvPicPr>
        <p:blipFill>
          <a:blip r:embed="rId3">
            <a:alphaModFix/>
          </a:blip>
          <a:stretch>
            <a:fillRect/>
          </a:stretch>
        </p:blipFill>
        <p:spPr>
          <a:xfrm>
            <a:off x="792900" y="1223775"/>
            <a:ext cx="7418551" cy="3030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Large-scale model training performance </a:t>
            </a:r>
            <a:endParaRPr/>
          </a:p>
        </p:txBody>
      </p:sp>
      <p:pic>
        <p:nvPicPr>
          <p:cNvPr id="335" name="Google Shape;335;p51"/>
          <p:cNvPicPr preferRelativeResize="0"/>
          <p:nvPr/>
        </p:nvPicPr>
        <p:blipFill>
          <a:blip r:embed="rId3">
            <a:alphaModFix/>
          </a:blip>
          <a:stretch>
            <a:fillRect/>
          </a:stretch>
        </p:blipFill>
        <p:spPr>
          <a:xfrm>
            <a:off x="692338" y="1170125"/>
            <a:ext cx="7759318" cy="3820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341" name="Google Shape;341;p52"/>
          <p:cNvSpPr txBox="1"/>
          <p:nvPr/>
        </p:nvSpPr>
        <p:spPr>
          <a:xfrm>
            <a:off x="346375" y="1883350"/>
            <a:ext cx="703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342" name="Google Shape;342;p52"/>
          <p:cNvSpPr txBox="1"/>
          <p:nvPr/>
        </p:nvSpPr>
        <p:spPr>
          <a:xfrm>
            <a:off x="346375" y="1219700"/>
            <a:ext cx="8051400" cy="2979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2"/>
              </a:buClr>
              <a:buSzPts val="1600"/>
              <a:buFont typeface="Arial"/>
              <a:buChar char="●"/>
            </a:pPr>
            <a:r>
              <a:rPr lang="en" sz="1600">
                <a:solidFill>
                  <a:schemeClr val="dk2"/>
                </a:solidFill>
              </a:rPr>
              <a:t>Pathways combines single-controller architecture's generality with multi-controller efficiency in ML.</a:t>
            </a:r>
            <a:endParaRPr sz="1600">
              <a:solidFill>
                <a:schemeClr val="dk2"/>
              </a:solidFill>
            </a:endParaRPr>
          </a:p>
          <a:p>
            <a:pPr indent="0" lvl="0" marL="457200" rtl="0" algn="l">
              <a:lnSpc>
                <a:spcPct val="115000"/>
              </a:lnSpc>
              <a:spcBef>
                <a:spcPts val="0"/>
              </a:spcBef>
              <a:spcAft>
                <a:spcPts val="0"/>
              </a:spcAft>
              <a:buNone/>
            </a:pPr>
            <a:r>
              <a:t/>
            </a:r>
            <a:endParaRPr sz="1600">
              <a:solidFill>
                <a:schemeClr val="dk2"/>
              </a:solidFill>
            </a:endParaRPr>
          </a:p>
          <a:p>
            <a:pPr indent="-330200" lvl="0" marL="457200" rtl="0" algn="l">
              <a:lnSpc>
                <a:spcPct val="115000"/>
              </a:lnSpc>
              <a:spcBef>
                <a:spcPts val="0"/>
              </a:spcBef>
              <a:spcAft>
                <a:spcPts val="0"/>
              </a:spcAft>
              <a:buClr>
                <a:schemeClr val="dk2"/>
              </a:buClr>
              <a:buSzPts val="1600"/>
              <a:buFont typeface="Arial"/>
              <a:buChar char="●"/>
            </a:pPr>
            <a:r>
              <a:rPr lang="en" sz="1600">
                <a:solidFill>
                  <a:schemeClr val="dk2"/>
                </a:solidFill>
              </a:rPr>
              <a:t>Comparable SPMD performance at large-scale operations.</a:t>
            </a:r>
            <a:endParaRPr sz="1600">
              <a:solidFill>
                <a:schemeClr val="dk2"/>
              </a:solidFill>
            </a:endParaRPr>
          </a:p>
          <a:p>
            <a:pPr indent="0" lvl="0" marL="457200" rtl="0" algn="l">
              <a:lnSpc>
                <a:spcPct val="115000"/>
              </a:lnSpc>
              <a:spcBef>
                <a:spcPts val="0"/>
              </a:spcBef>
              <a:spcAft>
                <a:spcPts val="0"/>
              </a:spcAft>
              <a:buNone/>
            </a:pPr>
            <a:r>
              <a:t/>
            </a:r>
            <a:endParaRPr sz="1600">
              <a:solidFill>
                <a:schemeClr val="dk2"/>
              </a:solidFill>
            </a:endParaRPr>
          </a:p>
          <a:p>
            <a:pPr indent="-330200" lvl="0" marL="457200" rtl="0" algn="l">
              <a:lnSpc>
                <a:spcPct val="115000"/>
              </a:lnSpc>
              <a:spcBef>
                <a:spcPts val="0"/>
              </a:spcBef>
              <a:spcAft>
                <a:spcPts val="0"/>
              </a:spcAft>
              <a:buClr>
                <a:schemeClr val="dk2"/>
              </a:buClr>
              <a:buSzPts val="1600"/>
              <a:buFont typeface="Arial"/>
              <a:buChar char="●"/>
            </a:pPr>
            <a:r>
              <a:rPr lang="en" sz="1600">
                <a:solidFill>
                  <a:schemeClr val="dk2"/>
                </a:solidFill>
              </a:rPr>
              <a:t>Parallel dispatch, gang scheduling, and coordination for enhanced efficiency and latency hiding.</a:t>
            </a:r>
            <a:endParaRPr sz="1600">
              <a:solidFill>
                <a:schemeClr val="dk2"/>
              </a:solidFill>
            </a:endParaRPr>
          </a:p>
          <a:p>
            <a:pPr indent="0" lvl="0" marL="457200" rtl="0" algn="l">
              <a:lnSpc>
                <a:spcPct val="115000"/>
              </a:lnSpc>
              <a:spcBef>
                <a:spcPts val="0"/>
              </a:spcBef>
              <a:spcAft>
                <a:spcPts val="0"/>
              </a:spcAft>
              <a:buNone/>
            </a:pPr>
            <a:r>
              <a:t/>
            </a:r>
            <a:endParaRPr sz="1600">
              <a:solidFill>
                <a:schemeClr val="dk2"/>
              </a:solidFill>
            </a:endParaRPr>
          </a:p>
          <a:p>
            <a:pPr indent="-330200" lvl="0" marL="457200" rtl="0" algn="l">
              <a:lnSpc>
                <a:spcPct val="115000"/>
              </a:lnSpc>
              <a:spcBef>
                <a:spcPts val="0"/>
              </a:spcBef>
              <a:spcAft>
                <a:spcPts val="0"/>
              </a:spcAft>
              <a:buClr>
                <a:schemeClr val="dk2"/>
              </a:buClr>
              <a:buSzPts val="1600"/>
              <a:buFont typeface="Arial"/>
              <a:buChar char="●"/>
            </a:pPr>
            <a:r>
              <a:rPr lang="en" sz="1600">
                <a:solidFill>
                  <a:schemeClr val="dk2"/>
                </a:solidFill>
              </a:rPr>
              <a:t>Centralized resource management supports multi-tenant sharing and virtualization, tailored for ML tasks.</a:t>
            </a:r>
            <a:endParaRPr sz="1600">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348" name="Google Shape;348;p53"/>
          <p:cNvSpPr txBox="1"/>
          <p:nvPr/>
        </p:nvSpPr>
        <p:spPr>
          <a:xfrm>
            <a:off x="346375" y="1883350"/>
            <a:ext cx="7035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
        <p:nvSpPr>
          <p:cNvPr id="349" name="Google Shape;349;p53"/>
          <p:cNvSpPr txBox="1"/>
          <p:nvPr/>
        </p:nvSpPr>
        <p:spPr>
          <a:xfrm>
            <a:off x="416725" y="1261725"/>
            <a:ext cx="8174100" cy="2696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500"/>
              </a:spcBef>
              <a:spcAft>
                <a:spcPts val="0"/>
              </a:spcAft>
              <a:buClr>
                <a:schemeClr val="dk2"/>
              </a:buClr>
              <a:buSzPts val="1600"/>
              <a:buChar char="●"/>
            </a:pPr>
            <a:r>
              <a:rPr lang="en" sz="1600">
                <a:solidFill>
                  <a:schemeClr val="dk2"/>
                </a:solidFill>
              </a:rPr>
              <a:t>Primarily designed for TPUs, design choices might not hold for GPU</a:t>
            </a:r>
            <a:endParaRPr sz="1600">
              <a:solidFill>
                <a:schemeClr val="dk2"/>
              </a:solidFill>
            </a:endParaRPr>
          </a:p>
          <a:p>
            <a:pPr indent="-330200" lvl="1" marL="914400" rtl="0" algn="l">
              <a:lnSpc>
                <a:spcPct val="115000"/>
              </a:lnSpc>
              <a:spcBef>
                <a:spcPts val="0"/>
              </a:spcBef>
              <a:spcAft>
                <a:spcPts val="0"/>
              </a:spcAft>
              <a:buClr>
                <a:schemeClr val="dk2"/>
              </a:buClr>
              <a:buSzPts val="1600"/>
              <a:buChar char="○"/>
            </a:pPr>
            <a:r>
              <a:rPr lang="en" sz="1600">
                <a:solidFill>
                  <a:schemeClr val="dk2"/>
                </a:solidFill>
              </a:rPr>
              <a:t>e</a:t>
            </a:r>
            <a:r>
              <a:rPr lang="en" sz="1600">
                <a:solidFill>
                  <a:schemeClr val="dk2"/>
                </a:solidFill>
              </a:rPr>
              <a:t>.g. Gang Scheduling, Parallel Asynchronous Dispatch</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Ambiguity in distinct contributions, leveraging many existing systems &amp; techniques.</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Incomplete evaluation</a:t>
            </a:r>
            <a:endParaRPr sz="1600">
              <a:solidFill>
                <a:schemeClr val="dk2"/>
              </a:solidFill>
            </a:endParaRPr>
          </a:p>
          <a:p>
            <a:pPr indent="-330200" lvl="1" marL="914400" rtl="0" algn="l">
              <a:lnSpc>
                <a:spcPct val="115000"/>
              </a:lnSpc>
              <a:spcBef>
                <a:spcPts val="0"/>
              </a:spcBef>
              <a:spcAft>
                <a:spcPts val="0"/>
              </a:spcAft>
              <a:buClr>
                <a:schemeClr val="dk2"/>
              </a:buClr>
              <a:buSzPts val="1600"/>
              <a:buChar char="○"/>
            </a:pPr>
            <a:r>
              <a:rPr lang="en" sz="1600">
                <a:solidFill>
                  <a:schemeClr val="dk2"/>
                </a:solidFill>
              </a:rPr>
              <a:t>lacking end-to-end comparisons with frameworks like Ray.</a:t>
            </a:r>
            <a:endParaRPr sz="1600">
              <a:solidFill>
                <a:schemeClr val="dk2"/>
              </a:solidFill>
            </a:endParaRPr>
          </a:p>
          <a:p>
            <a:pPr indent="-330200" lvl="1" marL="914400" rtl="0" algn="l">
              <a:lnSpc>
                <a:spcPct val="115000"/>
              </a:lnSpc>
              <a:spcBef>
                <a:spcPts val="0"/>
              </a:spcBef>
              <a:spcAft>
                <a:spcPts val="0"/>
              </a:spcAft>
              <a:buClr>
                <a:schemeClr val="dk2"/>
              </a:buClr>
              <a:buSzPts val="1600"/>
              <a:buChar char="○"/>
            </a:pPr>
            <a:r>
              <a:rPr lang="en" sz="1600">
                <a:solidFill>
                  <a:schemeClr val="dk2"/>
                </a:solidFill>
              </a:rPr>
              <a:t>performance benefit might lie in implementation (e.g. on-device object store) instead of design</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Performance benefit might not show for small-scaled workloads</a:t>
            </a:r>
            <a:endParaRPr sz="1600">
              <a:solidFill>
                <a:schemeClr val="dk2"/>
              </a:solidFill>
            </a:endParaRPr>
          </a:p>
          <a:p>
            <a:pPr indent="-330200" lvl="0" marL="457200" rtl="0" algn="l">
              <a:lnSpc>
                <a:spcPct val="115000"/>
              </a:lnSpc>
              <a:spcBef>
                <a:spcPts val="0"/>
              </a:spcBef>
              <a:spcAft>
                <a:spcPts val="0"/>
              </a:spcAft>
              <a:buClr>
                <a:schemeClr val="dk2"/>
              </a:buClr>
              <a:buSzPts val="1600"/>
              <a:buChar char="●"/>
            </a:pPr>
            <a:r>
              <a:rPr lang="en" sz="1600">
                <a:solidFill>
                  <a:schemeClr val="dk2"/>
                </a:solidFill>
              </a:rPr>
              <a:t>…</a:t>
            </a:r>
            <a:endParaRPr sz="16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Computation Models in Large-scale ML</a:t>
            </a:r>
            <a:endParaRPr/>
          </a:p>
        </p:txBody>
      </p:sp>
      <p:sp>
        <p:nvSpPr>
          <p:cNvPr id="146" name="Google Shape;146;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Single Program Multiple Data (SPMD) – 1994, MPI</a:t>
            </a:r>
            <a:endParaRPr/>
          </a:p>
          <a:p>
            <a:pPr indent="0" lvl="0" marL="0" rtl="0" algn="l">
              <a:spcBef>
                <a:spcPts val="1200"/>
              </a:spcBef>
              <a:spcAft>
                <a:spcPts val="1200"/>
              </a:spcAft>
              <a:buNone/>
            </a:pPr>
            <a:r>
              <a:t/>
            </a:r>
            <a:endParaRPr/>
          </a:p>
        </p:txBody>
      </p:sp>
      <p:pic>
        <p:nvPicPr>
          <p:cNvPr id="147" name="Google Shape;147;p27"/>
          <p:cNvPicPr preferRelativeResize="0"/>
          <p:nvPr/>
        </p:nvPicPr>
        <p:blipFill>
          <a:blip r:embed="rId3">
            <a:alphaModFix/>
          </a:blip>
          <a:stretch>
            <a:fillRect/>
          </a:stretch>
        </p:blipFill>
        <p:spPr>
          <a:xfrm>
            <a:off x="801063" y="2000250"/>
            <a:ext cx="3344474" cy="3174999"/>
          </a:xfrm>
          <a:prstGeom prst="rect">
            <a:avLst/>
          </a:prstGeom>
          <a:noFill/>
          <a:ln>
            <a:noFill/>
          </a:ln>
        </p:spPr>
      </p:pic>
      <p:sp>
        <p:nvSpPr>
          <p:cNvPr id="148" name="Google Shape;148;p27"/>
          <p:cNvSpPr txBox="1"/>
          <p:nvPr/>
        </p:nvSpPr>
        <p:spPr>
          <a:xfrm>
            <a:off x="4521200" y="1911350"/>
            <a:ext cx="3708300" cy="2657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The s</a:t>
            </a:r>
            <a:r>
              <a:rPr lang="en" sz="1800">
                <a:solidFill>
                  <a:schemeClr val="dk2"/>
                </a:solidFill>
              </a:rPr>
              <a:t>ame program is run on every accelerator.</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Communication is ‘rare’ and done with standard collectives (e.g. </a:t>
            </a:r>
            <a:r>
              <a:rPr b="1" lang="en" sz="1800">
                <a:solidFill>
                  <a:schemeClr val="dk2"/>
                </a:solidFill>
              </a:rPr>
              <a:t>All Reduce</a:t>
            </a:r>
            <a:r>
              <a:rPr lang="en" sz="1800">
                <a:solidFill>
                  <a:schemeClr val="dk2"/>
                </a:solidFill>
              </a:rPr>
              <a:t>)</a:t>
            </a:r>
            <a:endParaRPr sz="1800">
              <a:solidFill>
                <a:schemeClr val="dk2"/>
              </a:solidFill>
            </a:endParaRPr>
          </a:p>
        </p:txBody>
      </p:sp>
      <p:sp>
        <p:nvSpPr>
          <p:cNvPr id="149" name="Google Shape;149;p27"/>
          <p:cNvSpPr/>
          <p:nvPr/>
        </p:nvSpPr>
        <p:spPr>
          <a:xfrm>
            <a:off x="984250" y="1676400"/>
            <a:ext cx="2978100" cy="234900"/>
          </a:xfrm>
          <a:prstGeom prst="rect">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CC0000"/>
                </a:solidFill>
              </a:rPr>
              <a:t>All Reduce</a:t>
            </a:r>
            <a:endParaRPr b="1">
              <a:solidFill>
                <a:srgbClr val="CC0000"/>
              </a:solidFill>
            </a:endParaRPr>
          </a:p>
        </p:txBody>
      </p:sp>
      <p:cxnSp>
        <p:nvCxnSpPr>
          <p:cNvPr id="150" name="Google Shape;150;p27"/>
          <p:cNvCxnSpPr/>
          <p:nvPr/>
        </p:nvCxnSpPr>
        <p:spPr>
          <a:xfrm>
            <a:off x="1181100" y="1936750"/>
            <a:ext cx="0" cy="209700"/>
          </a:xfrm>
          <a:prstGeom prst="straightConnector1">
            <a:avLst/>
          </a:prstGeom>
          <a:noFill/>
          <a:ln cap="flat" cmpd="sng" w="9525">
            <a:solidFill>
              <a:schemeClr val="dk2"/>
            </a:solidFill>
            <a:prstDash val="solid"/>
            <a:round/>
            <a:headEnd len="med" w="med" type="none"/>
            <a:tailEnd len="med" w="med" type="triangle"/>
          </a:ln>
        </p:spPr>
      </p:cxnSp>
      <p:cxnSp>
        <p:nvCxnSpPr>
          <p:cNvPr id="151" name="Google Shape;151;p27"/>
          <p:cNvCxnSpPr/>
          <p:nvPr/>
        </p:nvCxnSpPr>
        <p:spPr>
          <a:xfrm>
            <a:off x="2051050" y="1936750"/>
            <a:ext cx="0" cy="209700"/>
          </a:xfrm>
          <a:prstGeom prst="straightConnector1">
            <a:avLst/>
          </a:prstGeom>
          <a:noFill/>
          <a:ln cap="flat" cmpd="sng" w="9525">
            <a:solidFill>
              <a:schemeClr val="dk2"/>
            </a:solidFill>
            <a:prstDash val="solid"/>
            <a:round/>
            <a:headEnd len="med" w="med" type="none"/>
            <a:tailEnd len="med" w="med" type="triangle"/>
          </a:ln>
        </p:spPr>
      </p:cxnSp>
      <p:cxnSp>
        <p:nvCxnSpPr>
          <p:cNvPr id="152" name="Google Shape;152;p27"/>
          <p:cNvCxnSpPr/>
          <p:nvPr/>
        </p:nvCxnSpPr>
        <p:spPr>
          <a:xfrm>
            <a:off x="2851150" y="1936750"/>
            <a:ext cx="0" cy="209700"/>
          </a:xfrm>
          <a:prstGeom prst="straightConnector1">
            <a:avLst/>
          </a:prstGeom>
          <a:noFill/>
          <a:ln cap="flat" cmpd="sng" w="9525">
            <a:solidFill>
              <a:schemeClr val="dk2"/>
            </a:solidFill>
            <a:prstDash val="solid"/>
            <a:round/>
            <a:headEnd len="med" w="med" type="none"/>
            <a:tailEnd len="med" w="med" type="triangle"/>
          </a:ln>
        </p:spPr>
      </p:cxnSp>
      <p:cxnSp>
        <p:nvCxnSpPr>
          <p:cNvPr id="153" name="Google Shape;153;p27"/>
          <p:cNvCxnSpPr/>
          <p:nvPr/>
        </p:nvCxnSpPr>
        <p:spPr>
          <a:xfrm>
            <a:off x="3619500" y="1936750"/>
            <a:ext cx="0" cy="209700"/>
          </a:xfrm>
          <a:prstGeom prst="straightConnector1">
            <a:avLst/>
          </a:prstGeom>
          <a:noFill/>
          <a:ln cap="flat" cmpd="sng" w="9525">
            <a:solidFill>
              <a:schemeClr val="dk2"/>
            </a:solidFill>
            <a:prstDash val="solid"/>
            <a:round/>
            <a:headEnd len="med" w="med" type="none"/>
            <a:tailEnd len="med" w="med" type="triangle"/>
          </a:ln>
        </p:spPr>
      </p:cxnSp>
      <p:cxnSp>
        <p:nvCxnSpPr>
          <p:cNvPr id="154" name="Google Shape;154;p27"/>
          <p:cNvCxnSpPr/>
          <p:nvPr/>
        </p:nvCxnSpPr>
        <p:spPr>
          <a:xfrm rot="10800000">
            <a:off x="1289050" y="1936750"/>
            <a:ext cx="0" cy="190500"/>
          </a:xfrm>
          <a:prstGeom prst="straightConnector1">
            <a:avLst/>
          </a:prstGeom>
          <a:noFill/>
          <a:ln cap="flat" cmpd="sng" w="9525">
            <a:solidFill>
              <a:schemeClr val="dk2"/>
            </a:solidFill>
            <a:prstDash val="solid"/>
            <a:round/>
            <a:headEnd len="med" w="med" type="none"/>
            <a:tailEnd len="med" w="med" type="triangle"/>
          </a:ln>
        </p:spPr>
      </p:cxnSp>
      <p:cxnSp>
        <p:nvCxnSpPr>
          <p:cNvPr id="155" name="Google Shape;155;p27"/>
          <p:cNvCxnSpPr/>
          <p:nvPr/>
        </p:nvCxnSpPr>
        <p:spPr>
          <a:xfrm rot="10800000">
            <a:off x="2139950" y="1946350"/>
            <a:ext cx="0" cy="190500"/>
          </a:xfrm>
          <a:prstGeom prst="straightConnector1">
            <a:avLst/>
          </a:prstGeom>
          <a:noFill/>
          <a:ln cap="flat" cmpd="sng" w="9525">
            <a:solidFill>
              <a:schemeClr val="dk2"/>
            </a:solidFill>
            <a:prstDash val="solid"/>
            <a:round/>
            <a:headEnd len="med" w="med" type="none"/>
            <a:tailEnd len="med" w="med" type="triangle"/>
          </a:ln>
        </p:spPr>
      </p:cxnSp>
      <p:cxnSp>
        <p:nvCxnSpPr>
          <p:cNvPr id="156" name="Google Shape;156;p27"/>
          <p:cNvCxnSpPr/>
          <p:nvPr/>
        </p:nvCxnSpPr>
        <p:spPr>
          <a:xfrm rot="10800000">
            <a:off x="2946400" y="1946350"/>
            <a:ext cx="0" cy="190500"/>
          </a:xfrm>
          <a:prstGeom prst="straightConnector1">
            <a:avLst/>
          </a:prstGeom>
          <a:noFill/>
          <a:ln cap="flat" cmpd="sng" w="9525">
            <a:solidFill>
              <a:schemeClr val="dk2"/>
            </a:solidFill>
            <a:prstDash val="solid"/>
            <a:round/>
            <a:headEnd len="med" w="med" type="none"/>
            <a:tailEnd len="med" w="med" type="triangle"/>
          </a:ln>
        </p:spPr>
      </p:cxnSp>
      <p:cxnSp>
        <p:nvCxnSpPr>
          <p:cNvPr id="157" name="Google Shape;157;p27"/>
          <p:cNvCxnSpPr/>
          <p:nvPr/>
        </p:nvCxnSpPr>
        <p:spPr>
          <a:xfrm rot="10800000">
            <a:off x="3714750" y="1936750"/>
            <a:ext cx="0" cy="190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1100"/>
              <a:buNone/>
            </a:pPr>
            <a:r>
              <a:t/>
            </a:r>
            <a:endParaRPr sz="3780"/>
          </a:p>
          <a:p>
            <a:pPr indent="0" lvl="0" marL="0" rtl="0" algn="ctr">
              <a:spcBef>
                <a:spcPts val="0"/>
              </a:spcBef>
              <a:spcAft>
                <a:spcPts val="0"/>
              </a:spcAft>
              <a:buSzPts val="1100"/>
              <a:buNone/>
            </a:pPr>
            <a:r>
              <a:t/>
            </a:r>
            <a:endParaRPr sz="3780"/>
          </a:p>
          <a:p>
            <a:pPr indent="0" lvl="0" marL="0" rtl="0" algn="ctr">
              <a:spcBef>
                <a:spcPts val="0"/>
              </a:spcBef>
              <a:spcAft>
                <a:spcPts val="0"/>
              </a:spcAft>
              <a:buClr>
                <a:schemeClr val="dk1"/>
              </a:buClr>
              <a:buSzPts val="1100"/>
              <a:buFont typeface="Arial"/>
              <a:buNone/>
            </a:pPr>
            <a:r>
              <a:rPr lang="en" sz="3780"/>
              <a:t>Efficient Large-Scale Language Model Training on GPU Clusters</a:t>
            </a:r>
            <a:endParaRPr sz="3780"/>
          </a:p>
          <a:p>
            <a:pPr indent="0" lvl="0" marL="0" rtl="0" algn="ctr">
              <a:spcBef>
                <a:spcPts val="0"/>
              </a:spcBef>
              <a:spcAft>
                <a:spcPts val="0"/>
              </a:spcAft>
              <a:buSzPts val="1100"/>
              <a:buNone/>
            </a:pPr>
            <a:r>
              <a:rPr lang="en" sz="3780"/>
              <a:t>Using Megatron-LM</a:t>
            </a:r>
            <a:endParaRPr sz="3780"/>
          </a:p>
        </p:txBody>
      </p:sp>
      <p:sp>
        <p:nvSpPr>
          <p:cNvPr id="355" name="Google Shape;355;p54"/>
          <p:cNvSpPr txBox="1"/>
          <p:nvPr>
            <p:ph idx="1" type="subTitle"/>
          </p:nvPr>
        </p:nvSpPr>
        <p:spPr>
          <a:xfrm>
            <a:off x="1156050" y="2865875"/>
            <a:ext cx="68319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300"/>
              <a:t>Deepak Narayanan, Mohammad Shoeybi , Jared Casper, Patrick LeGresley, Mostofa Patwary, Vijay Korthikanti, Dmitri Vainbrand, Prethvi Kashinkunti, Julie Bernauer, Bryan Catanzaro, Amar Phanishayee, Matei Zaharia</a:t>
            </a:r>
            <a:endParaRPr sz="1300"/>
          </a:p>
        </p:txBody>
      </p:sp>
      <p:pic>
        <p:nvPicPr>
          <p:cNvPr id="356" name="Google Shape;356;p54"/>
          <p:cNvPicPr preferRelativeResize="0"/>
          <p:nvPr/>
        </p:nvPicPr>
        <p:blipFill>
          <a:blip r:embed="rId3">
            <a:alphaModFix/>
          </a:blip>
          <a:stretch>
            <a:fillRect/>
          </a:stretch>
        </p:blipFill>
        <p:spPr>
          <a:xfrm>
            <a:off x="7089975" y="-38400"/>
            <a:ext cx="2054025" cy="989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Context</a:t>
            </a:r>
            <a:endParaRPr/>
          </a:p>
          <a:p>
            <a:pPr indent="0" lvl="0" marL="0" rtl="0" algn="l">
              <a:spcBef>
                <a:spcPts val="0"/>
              </a:spcBef>
              <a:spcAft>
                <a:spcPts val="0"/>
              </a:spcAft>
              <a:buNone/>
            </a:pPr>
            <a:r>
              <a:t/>
            </a:r>
            <a:endParaRPr/>
          </a:p>
        </p:txBody>
      </p:sp>
      <p:sp>
        <p:nvSpPr>
          <p:cNvPr id="362" name="Google Shape;362;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Can we use a single GPU for training an LLM?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No — GPU memory too small!</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Impossible to fit large models on even a A100 (80GB device memory)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No — it would take too long!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Training GPT-3, with 175 billion parameters, takes 288 years with a single V100 NVIDIA GPU</a:t>
            </a:r>
            <a:endParaRPr>
              <a:solidFill>
                <a:schemeClr val="dk1"/>
              </a:solidFill>
            </a:endParaRPr>
          </a:p>
        </p:txBody>
      </p:sp>
      <p:sp>
        <p:nvSpPr>
          <p:cNvPr id="363" name="Google Shape;363;p55"/>
          <p:cNvSpPr txBox="1"/>
          <p:nvPr/>
        </p:nvSpPr>
        <p:spPr>
          <a:xfrm>
            <a:off x="371625" y="4107175"/>
            <a:ext cx="4060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rgbClr val="FF0000"/>
                </a:solidFill>
              </a:rPr>
              <a:t>S</a:t>
            </a:r>
            <a:r>
              <a:rPr lang="en" sz="1800">
                <a:solidFill>
                  <a:srgbClr val="FF0000"/>
                </a:solidFill>
              </a:rPr>
              <a:t>olution: 1D (Data) </a:t>
            </a:r>
            <a:r>
              <a:rPr lang="en" sz="1800">
                <a:solidFill>
                  <a:srgbClr val="FF0000"/>
                </a:solidFill>
              </a:rPr>
              <a:t>Parallelism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1D</a:t>
            </a:r>
            <a:r>
              <a:rPr lang="en"/>
              <a:t> parallelism</a:t>
            </a:r>
            <a:endParaRPr/>
          </a:p>
          <a:p>
            <a:pPr indent="0" lvl="0" marL="0" rtl="0" algn="l">
              <a:spcBef>
                <a:spcPts val="0"/>
              </a:spcBef>
              <a:spcAft>
                <a:spcPts val="0"/>
              </a:spcAft>
              <a:buNone/>
            </a:pPr>
            <a:r>
              <a:t/>
            </a:r>
            <a:endParaRPr/>
          </a:p>
        </p:txBody>
      </p:sp>
      <p:sp>
        <p:nvSpPr>
          <p:cNvPr id="369" name="Google Shape;369;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Can we use </a:t>
            </a:r>
            <a:r>
              <a:rPr b="1" lang="en">
                <a:solidFill>
                  <a:schemeClr val="dk1"/>
                </a:solidFill>
              </a:rPr>
              <a:t>k </a:t>
            </a:r>
            <a:r>
              <a:rPr lang="en">
                <a:solidFill>
                  <a:schemeClr val="dk1"/>
                </a:solidFill>
              </a:rPr>
              <a:t>GPUs, and give each GPU data batches of </a:t>
            </a:r>
            <a:r>
              <a:rPr b="1" lang="en">
                <a:solidFill>
                  <a:schemeClr val="dk1"/>
                </a:solidFill>
              </a:rPr>
              <a:t>batch_size / k? </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Data-</a:t>
            </a:r>
            <a:r>
              <a:rPr lang="en">
                <a:solidFill>
                  <a:schemeClr val="dk1"/>
                </a:solidFill>
              </a:rPr>
              <a:t>parallel</a:t>
            </a:r>
            <a:r>
              <a:rPr lang="en">
                <a:solidFill>
                  <a:schemeClr val="dk1"/>
                </a:solidFill>
              </a:rPr>
              <a:t> scale out usually works well..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For large </a:t>
            </a:r>
            <a:r>
              <a:rPr b="1" lang="en">
                <a:solidFill>
                  <a:schemeClr val="dk1"/>
                </a:solidFill>
              </a:rPr>
              <a:t>k</a:t>
            </a:r>
            <a:r>
              <a:rPr lang="en">
                <a:solidFill>
                  <a:schemeClr val="dk1"/>
                </a:solidFill>
              </a:rPr>
              <a:t>, per-GPU batch becomes too small</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Reduced GPU utilization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Increased communication cost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Can have at most </a:t>
            </a:r>
            <a:r>
              <a:rPr b="1" lang="en">
                <a:solidFill>
                  <a:schemeClr val="dk1"/>
                </a:solidFill>
              </a:rPr>
              <a:t>batch_size</a:t>
            </a:r>
            <a:r>
              <a:rPr lang="en">
                <a:solidFill>
                  <a:schemeClr val="dk1"/>
                </a:solidFill>
              </a:rPr>
              <a:t> GPUs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Batchsize == 1024 → at most 1024 data parallel instances</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Too limited!</a:t>
            </a:r>
            <a:endParaRPr b="1">
              <a:solidFill>
                <a:schemeClr val="dk1"/>
              </a:solidFill>
            </a:endParaRPr>
          </a:p>
        </p:txBody>
      </p:sp>
      <p:sp>
        <p:nvSpPr>
          <p:cNvPr id="370" name="Google Shape;370;p56"/>
          <p:cNvSpPr txBox="1"/>
          <p:nvPr/>
        </p:nvSpPr>
        <p:spPr>
          <a:xfrm>
            <a:off x="371625" y="4107175"/>
            <a:ext cx="4771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rgbClr val="FF0000"/>
                </a:solidFill>
              </a:rPr>
              <a:t>Better </a:t>
            </a:r>
            <a:r>
              <a:rPr lang="en" sz="1800">
                <a:solidFill>
                  <a:srgbClr val="FF0000"/>
                </a:solidFill>
              </a:rPr>
              <a:t>Solution: </a:t>
            </a:r>
            <a:r>
              <a:rPr lang="en" sz="1800">
                <a:solidFill>
                  <a:srgbClr val="FF0000"/>
                </a:solidFill>
              </a:rPr>
              <a:t>3D</a:t>
            </a:r>
            <a:r>
              <a:rPr i="1" lang="en" sz="1800">
                <a:solidFill>
                  <a:srgbClr val="FF0000"/>
                </a:solidFill>
              </a:rPr>
              <a:t> </a:t>
            </a:r>
            <a:r>
              <a:rPr lang="en" sz="1800">
                <a:solidFill>
                  <a:srgbClr val="FF0000"/>
                </a:solidFill>
              </a:rPr>
              <a:t>Parallelism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Motivation</a:t>
            </a:r>
            <a:endParaRPr/>
          </a:p>
          <a:p>
            <a:pPr indent="0" lvl="0" marL="0" rtl="0" algn="l">
              <a:spcBef>
                <a:spcPts val="0"/>
              </a:spcBef>
              <a:spcAft>
                <a:spcPts val="0"/>
              </a:spcAft>
              <a:buNone/>
            </a:pPr>
            <a:r>
              <a:t/>
            </a:r>
            <a:endParaRPr/>
          </a:p>
        </p:txBody>
      </p:sp>
      <p:sp>
        <p:nvSpPr>
          <p:cNvPr id="376" name="Google Shape;376;p57"/>
          <p:cNvSpPr txBox="1"/>
          <p:nvPr>
            <p:ph idx="1" type="body"/>
          </p:nvPr>
        </p:nvSpPr>
        <p:spPr>
          <a:xfrm>
            <a:off x="311700" y="940325"/>
            <a:ext cx="8520600" cy="3416400"/>
          </a:xfrm>
          <a:prstGeom prst="rect">
            <a:avLst/>
          </a:prstGeom>
        </p:spPr>
        <p:txBody>
          <a:bodyPr anchorCtr="0" anchor="t" bIns="91425" lIns="91425" spcFirstLastPara="1" rIns="91425" wrap="square" tIns="91425">
            <a:normAutofit lnSpcReduction="10000"/>
          </a:bodyPr>
          <a:lstStyle/>
          <a:p>
            <a:pPr indent="-419100" lvl="0" marL="457200" rtl="0" algn="l">
              <a:spcBef>
                <a:spcPts val="0"/>
              </a:spcBef>
              <a:spcAft>
                <a:spcPts val="0"/>
              </a:spcAft>
              <a:buClr>
                <a:srgbClr val="000000"/>
              </a:buClr>
              <a:buSzPts val="3000"/>
              <a:buChar char="●"/>
            </a:pPr>
            <a:r>
              <a:rPr lang="en" sz="3000">
                <a:solidFill>
                  <a:schemeClr val="dk1"/>
                </a:solidFill>
              </a:rPr>
              <a:t>“3D </a:t>
            </a:r>
            <a:r>
              <a:rPr lang="en" sz="3000">
                <a:solidFill>
                  <a:schemeClr val="dk1"/>
                </a:solidFill>
              </a:rPr>
              <a:t>Parallelism” or “PTD-P” if you love acronyms</a:t>
            </a:r>
            <a:endParaRPr sz="3000">
              <a:solidFill>
                <a:schemeClr val="dk1"/>
              </a:solidFill>
            </a:endParaRPr>
          </a:p>
          <a:p>
            <a:pPr indent="-393700" lvl="1" marL="914400" rtl="0" algn="l">
              <a:spcBef>
                <a:spcPts val="0"/>
              </a:spcBef>
              <a:spcAft>
                <a:spcPts val="0"/>
              </a:spcAft>
              <a:buClr>
                <a:schemeClr val="dk1"/>
              </a:buClr>
              <a:buSzPts val="2600"/>
              <a:buChar char="○"/>
            </a:pPr>
            <a:r>
              <a:rPr lang="en" sz="2600">
                <a:solidFill>
                  <a:schemeClr val="dk1"/>
                </a:solidFill>
              </a:rPr>
              <a:t>Three Different Methods of Parallelism</a:t>
            </a:r>
            <a:endParaRPr sz="2600">
              <a:solidFill>
                <a:schemeClr val="dk1"/>
              </a:solidFill>
            </a:endParaRPr>
          </a:p>
          <a:p>
            <a:pPr indent="-393700" lvl="1" marL="914400" rtl="0" algn="l">
              <a:spcBef>
                <a:spcPts val="0"/>
              </a:spcBef>
              <a:spcAft>
                <a:spcPts val="0"/>
              </a:spcAft>
              <a:buClr>
                <a:schemeClr val="dk1"/>
              </a:buClr>
              <a:buSzPts val="2600"/>
              <a:buChar char="○"/>
            </a:pPr>
            <a:r>
              <a:rPr lang="en" sz="2600">
                <a:solidFill>
                  <a:schemeClr val="dk1"/>
                </a:solidFill>
              </a:rPr>
              <a:t>Combine the three methods based on training workload</a:t>
            </a:r>
            <a:endParaRPr sz="2600">
              <a:solidFill>
                <a:schemeClr val="dk1"/>
              </a:solidFill>
            </a:endParaRPr>
          </a:p>
          <a:p>
            <a:pPr indent="-393700" lvl="1" marL="914400" rtl="0" algn="l">
              <a:spcBef>
                <a:spcPts val="0"/>
              </a:spcBef>
              <a:spcAft>
                <a:spcPts val="0"/>
              </a:spcAft>
              <a:buClr>
                <a:schemeClr val="dk1"/>
              </a:buClr>
              <a:buSzPts val="2600"/>
              <a:buChar char="○"/>
            </a:pPr>
            <a:r>
              <a:rPr lang="en" sz="2600">
                <a:solidFill>
                  <a:schemeClr val="dk1"/>
                </a:solidFill>
              </a:rPr>
              <a:t>Parallelizing the workflow adds overhead </a:t>
            </a:r>
            <a:endParaRPr sz="2600">
              <a:solidFill>
                <a:schemeClr val="dk1"/>
              </a:solidFill>
            </a:endParaRPr>
          </a:p>
          <a:p>
            <a:pPr indent="0" lvl="0" marL="457200" rtl="0" algn="l">
              <a:spcBef>
                <a:spcPts val="1200"/>
              </a:spcBef>
              <a:spcAft>
                <a:spcPts val="1200"/>
              </a:spcAft>
              <a:buNone/>
            </a:pPr>
            <a:r>
              <a:t/>
            </a:r>
            <a:endParaRPr>
              <a:solidFill>
                <a:schemeClr val="dk1"/>
              </a:solidFill>
            </a:endParaRPr>
          </a:p>
        </p:txBody>
      </p:sp>
      <p:sp>
        <p:nvSpPr>
          <p:cNvPr id="377" name="Google Shape;377;p57"/>
          <p:cNvSpPr txBox="1"/>
          <p:nvPr/>
        </p:nvSpPr>
        <p:spPr>
          <a:xfrm>
            <a:off x="371625" y="41071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sp>
        <p:nvSpPr>
          <p:cNvPr id="378" name="Google Shape;378;p57"/>
          <p:cNvSpPr txBox="1"/>
          <p:nvPr/>
        </p:nvSpPr>
        <p:spPr>
          <a:xfrm>
            <a:off x="505425" y="4218625"/>
            <a:ext cx="5292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“3D Parallelism”</a:t>
            </a:r>
            <a:endParaRPr/>
          </a:p>
          <a:p>
            <a:pPr indent="0" lvl="0" marL="0" rtl="0" algn="l">
              <a:spcBef>
                <a:spcPts val="0"/>
              </a:spcBef>
              <a:spcAft>
                <a:spcPts val="0"/>
              </a:spcAft>
              <a:buNone/>
            </a:pPr>
            <a:r>
              <a:t/>
            </a:r>
            <a:endParaRPr/>
          </a:p>
        </p:txBody>
      </p:sp>
      <p:sp>
        <p:nvSpPr>
          <p:cNvPr id="384" name="Google Shape;384;p58"/>
          <p:cNvSpPr txBox="1"/>
          <p:nvPr/>
        </p:nvSpPr>
        <p:spPr>
          <a:xfrm>
            <a:off x="371625" y="41071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sp>
        <p:nvSpPr>
          <p:cNvPr id="385" name="Google Shape;385;p58"/>
          <p:cNvSpPr txBox="1"/>
          <p:nvPr/>
        </p:nvSpPr>
        <p:spPr>
          <a:xfrm>
            <a:off x="505425" y="4218625"/>
            <a:ext cx="5292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pic>
        <p:nvPicPr>
          <p:cNvPr id="386" name="Google Shape;386;p58"/>
          <p:cNvPicPr preferRelativeResize="0"/>
          <p:nvPr/>
        </p:nvPicPr>
        <p:blipFill>
          <a:blip r:embed="rId3">
            <a:alphaModFix/>
          </a:blip>
          <a:stretch>
            <a:fillRect/>
          </a:stretch>
        </p:blipFill>
        <p:spPr>
          <a:xfrm>
            <a:off x="1315375" y="1722725"/>
            <a:ext cx="6513249" cy="2784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“3D Parallelism”</a:t>
            </a:r>
            <a:endParaRPr/>
          </a:p>
          <a:p>
            <a:pPr indent="0" lvl="0" marL="0" rtl="0" algn="l">
              <a:spcBef>
                <a:spcPts val="0"/>
              </a:spcBef>
              <a:spcAft>
                <a:spcPts val="0"/>
              </a:spcAft>
              <a:buNone/>
            </a:pPr>
            <a:r>
              <a:t/>
            </a:r>
            <a:endParaRPr/>
          </a:p>
        </p:txBody>
      </p:sp>
      <p:sp>
        <p:nvSpPr>
          <p:cNvPr id="392" name="Google Shape;392;p59"/>
          <p:cNvSpPr txBox="1"/>
          <p:nvPr/>
        </p:nvSpPr>
        <p:spPr>
          <a:xfrm>
            <a:off x="371625" y="41071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sp>
        <p:nvSpPr>
          <p:cNvPr id="393" name="Google Shape;393;p59"/>
          <p:cNvSpPr txBox="1"/>
          <p:nvPr/>
        </p:nvSpPr>
        <p:spPr>
          <a:xfrm>
            <a:off x="505425" y="4218625"/>
            <a:ext cx="5292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pic>
        <p:nvPicPr>
          <p:cNvPr id="394" name="Google Shape;394;p59"/>
          <p:cNvPicPr preferRelativeResize="0"/>
          <p:nvPr/>
        </p:nvPicPr>
        <p:blipFill rotWithShape="1">
          <a:blip r:embed="rId3">
            <a:alphaModFix/>
          </a:blip>
          <a:srcRect b="0" l="0" r="62033" t="0"/>
          <a:stretch/>
        </p:blipFill>
        <p:spPr>
          <a:xfrm>
            <a:off x="1315375" y="1722725"/>
            <a:ext cx="2472825" cy="2784650"/>
          </a:xfrm>
          <a:prstGeom prst="rect">
            <a:avLst/>
          </a:prstGeom>
          <a:noFill/>
          <a:ln>
            <a:noFill/>
          </a:ln>
        </p:spPr>
      </p:pic>
      <p:sp>
        <p:nvSpPr>
          <p:cNvPr id="395" name="Google Shape;395;p59"/>
          <p:cNvSpPr txBox="1"/>
          <p:nvPr/>
        </p:nvSpPr>
        <p:spPr>
          <a:xfrm>
            <a:off x="4691425" y="1722725"/>
            <a:ext cx="3000000" cy="2453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Data</a:t>
            </a:r>
            <a:endParaRPr sz="1800">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Shard input data across multiple nodes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Each node processes its data with an entire copy of the model (or a shard of model weights)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weights periodically reaggregated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“3D Parallelism”</a:t>
            </a:r>
            <a:endParaRPr/>
          </a:p>
          <a:p>
            <a:pPr indent="0" lvl="0" marL="0" rtl="0" algn="l">
              <a:spcBef>
                <a:spcPts val="0"/>
              </a:spcBef>
              <a:spcAft>
                <a:spcPts val="0"/>
              </a:spcAft>
              <a:buNone/>
            </a:pPr>
            <a:r>
              <a:t/>
            </a:r>
            <a:endParaRPr/>
          </a:p>
        </p:txBody>
      </p:sp>
      <p:sp>
        <p:nvSpPr>
          <p:cNvPr id="401" name="Google Shape;401;p60"/>
          <p:cNvSpPr txBox="1"/>
          <p:nvPr/>
        </p:nvSpPr>
        <p:spPr>
          <a:xfrm>
            <a:off x="371625" y="41071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sp>
        <p:nvSpPr>
          <p:cNvPr id="402" name="Google Shape;402;p60"/>
          <p:cNvSpPr txBox="1"/>
          <p:nvPr/>
        </p:nvSpPr>
        <p:spPr>
          <a:xfrm>
            <a:off x="505425" y="4218625"/>
            <a:ext cx="5292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pic>
        <p:nvPicPr>
          <p:cNvPr id="403" name="Google Shape;403;p60"/>
          <p:cNvPicPr preferRelativeResize="0"/>
          <p:nvPr/>
        </p:nvPicPr>
        <p:blipFill rotWithShape="1">
          <a:blip r:embed="rId3">
            <a:alphaModFix/>
          </a:blip>
          <a:srcRect b="0" l="40666" r="0" t="0"/>
          <a:stretch/>
        </p:blipFill>
        <p:spPr>
          <a:xfrm>
            <a:off x="3964125" y="1722725"/>
            <a:ext cx="3864500" cy="2784650"/>
          </a:xfrm>
          <a:prstGeom prst="rect">
            <a:avLst/>
          </a:prstGeom>
          <a:noFill/>
          <a:ln>
            <a:noFill/>
          </a:ln>
        </p:spPr>
      </p:pic>
      <p:sp>
        <p:nvSpPr>
          <p:cNvPr id="404" name="Google Shape;404;p60"/>
          <p:cNvSpPr txBox="1"/>
          <p:nvPr/>
        </p:nvSpPr>
        <p:spPr>
          <a:xfrm>
            <a:off x="41325" y="1595050"/>
            <a:ext cx="3922800" cy="1214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Model Parallelism</a:t>
            </a:r>
            <a:endParaRPr sz="1800">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Split model across GPUs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Pipeline MP = split layers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Tensor MP = split weights</a:t>
            </a: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8" name="Shape 408"/>
        <p:cNvGrpSpPr/>
        <p:nvPr/>
      </p:nvGrpSpPr>
      <p:grpSpPr>
        <a:xfrm>
          <a:off x="0" y="0"/>
          <a:ext cx="0" cy="0"/>
          <a:chOff x="0" y="0"/>
          <a:chExt cx="0" cy="0"/>
        </a:xfrm>
      </p:grpSpPr>
      <p:sp>
        <p:nvSpPr>
          <p:cNvPr id="409" name="Google Shape;409;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Motivation</a:t>
            </a:r>
            <a:endParaRPr/>
          </a:p>
          <a:p>
            <a:pPr indent="0" lvl="0" marL="0" rtl="0" algn="l">
              <a:spcBef>
                <a:spcPts val="0"/>
              </a:spcBef>
              <a:spcAft>
                <a:spcPts val="0"/>
              </a:spcAft>
              <a:buNone/>
            </a:pPr>
            <a:r>
              <a:t/>
            </a:r>
            <a:endParaRPr/>
          </a:p>
        </p:txBody>
      </p:sp>
      <p:sp>
        <p:nvSpPr>
          <p:cNvPr id="410" name="Google Shape;410;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chemeClr val="dk1"/>
                </a:solidFill>
              </a:rPr>
              <a:t>“3D Parallelism”</a:t>
            </a:r>
            <a:endParaRPr>
              <a:solidFill>
                <a:schemeClr val="dk1"/>
              </a:solidFill>
            </a:endParaRPr>
          </a:p>
          <a:p>
            <a:pPr indent="-342900" lvl="0" marL="457200" rtl="0" algn="l">
              <a:spcBef>
                <a:spcPts val="0"/>
              </a:spcBef>
              <a:spcAft>
                <a:spcPts val="0"/>
              </a:spcAft>
              <a:buClr>
                <a:schemeClr val="dk1"/>
              </a:buClr>
              <a:buSzPts val="1800"/>
              <a:buChar char="●"/>
            </a:pPr>
            <a:r>
              <a:t/>
            </a:r>
            <a:endParaRPr>
              <a:solidFill>
                <a:schemeClr val="dk1"/>
              </a:solidFill>
            </a:endParaRPr>
          </a:p>
        </p:txBody>
      </p:sp>
      <p:sp>
        <p:nvSpPr>
          <p:cNvPr id="411" name="Google Shape;411;p61"/>
          <p:cNvSpPr txBox="1"/>
          <p:nvPr/>
        </p:nvSpPr>
        <p:spPr>
          <a:xfrm>
            <a:off x="371625" y="41071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sp>
        <p:nvSpPr>
          <p:cNvPr id="412" name="Google Shape;412;p61"/>
          <p:cNvSpPr txBox="1"/>
          <p:nvPr/>
        </p:nvSpPr>
        <p:spPr>
          <a:xfrm>
            <a:off x="505425" y="4218625"/>
            <a:ext cx="5292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pic>
        <p:nvPicPr>
          <p:cNvPr id="413" name="Google Shape;413;p61"/>
          <p:cNvPicPr preferRelativeResize="0"/>
          <p:nvPr/>
        </p:nvPicPr>
        <p:blipFill>
          <a:blip r:embed="rId3">
            <a:alphaModFix/>
          </a:blip>
          <a:stretch>
            <a:fillRect/>
          </a:stretch>
        </p:blipFill>
        <p:spPr>
          <a:xfrm>
            <a:off x="5304863" y="1273175"/>
            <a:ext cx="3344474" cy="31749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7" name="Shape 417"/>
        <p:cNvGrpSpPr/>
        <p:nvPr/>
      </p:nvGrpSpPr>
      <p:grpSpPr>
        <a:xfrm>
          <a:off x="0" y="0"/>
          <a:ext cx="0" cy="0"/>
          <a:chOff x="0" y="0"/>
          <a:chExt cx="0" cy="0"/>
        </a:xfrm>
      </p:grpSpPr>
      <p:sp>
        <p:nvSpPr>
          <p:cNvPr id="418" name="Google Shape;418;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Motivation</a:t>
            </a:r>
            <a:endParaRPr/>
          </a:p>
          <a:p>
            <a:pPr indent="0" lvl="0" marL="0" rtl="0" algn="l">
              <a:spcBef>
                <a:spcPts val="0"/>
              </a:spcBef>
              <a:spcAft>
                <a:spcPts val="0"/>
              </a:spcAft>
              <a:buNone/>
            </a:pPr>
            <a:r>
              <a:t/>
            </a:r>
            <a:endParaRPr/>
          </a:p>
        </p:txBody>
      </p:sp>
      <p:sp>
        <p:nvSpPr>
          <p:cNvPr id="419" name="Google Shape;419;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chemeClr val="dk1"/>
                </a:solidFill>
              </a:rPr>
              <a:t>“3D </a:t>
            </a:r>
            <a:r>
              <a:rPr lang="en">
                <a:solidFill>
                  <a:schemeClr val="dk1"/>
                </a:solidFill>
              </a:rPr>
              <a:t>Parallelism</a:t>
            </a:r>
            <a:r>
              <a:rPr lang="en">
                <a:solidFill>
                  <a:schemeClr val="dk1"/>
                </a:solidFill>
              </a:rPr>
              <a: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Data</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Shard input data across multiple nodes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Each node processes its data with an entire copy</a:t>
            </a:r>
            <a:br>
              <a:rPr lang="en">
                <a:solidFill>
                  <a:schemeClr val="dk1"/>
                </a:solidFill>
              </a:rPr>
            </a:br>
            <a:r>
              <a:rPr lang="en">
                <a:solidFill>
                  <a:schemeClr val="dk1"/>
                </a:solidFill>
              </a:rPr>
              <a:t> of the model (or a shard of model weights)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weights periodically </a:t>
            </a:r>
            <a:r>
              <a:rPr lang="en">
                <a:solidFill>
                  <a:schemeClr val="dk1"/>
                </a:solidFill>
              </a:rPr>
              <a:t>reaggregated</a:t>
            </a:r>
            <a:endParaRPr>
              <a:solidFill>
                <a:schemeClr val="dk1"/>
              </a:solidFill>
            </a:endParaRPr>
          </a:p>
        </p:txBody>
      </p:sp>
      <p:sp>
        <p:nvSpPr>
          <p:cNvPr id="420" name="Google Shape;420;p62"/>
          <p:cNvSpPr txBox="1"/>
          <p:nvPr/>
        </p:nvSpPr>
        <p:spPr>
          <a:xfrm>
            <a:off x="371625" y="41071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sp>
        <p:nvSpPr>
          <p:cNvPr id="421" name="Google Shape;421;p62"/>
          <p:cNvSpPr txBox="1"/>
          <p:nvPr/>
        </p:nvSpPr>
        <p:spPr>
          <a:xfrm>
            <a:off x="505425" y="4218625"/>
            <a:ext cx="5292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pic>
        <p:nvPicPr>
          <p:cNvPr id="422" name="Google Shape;422;p62"/>
          <p:cNvPicPr preferRelativeResize="0"/>
          <p:nvPr/>
        </p:nvPicPr>
        <p:blipFill>
          <a:blip r:embed="rId3">
            <a:alphaModFix/>
          </a:blip>
          <a:stretch>
            <a:fillRect/>
          </a:stretch>
        </p:blipFill>
        <p:spPr>
          <a:xfrm>
            <a:off x="5304863" y="1273175"/>
            <a:ext cx="3344474" cy="31749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Motivation</a:t>
            </a:r>
            <a:endParaRPr/>
          </a:p>
          <a:p>
            <a:pPr indent="0" lvl="0" marL="0" rtl="0" algn="l">
              <a:spcBef>
                <a:spcPts val="0"/>
              </a:spcBef>
              <a:spcAft>
                <a:spcPts val="0"/>
              </a:spcAft>
              <a:buNone/>
            </a:pPr>
            <a:r>
              <a:t/>
            </a:r>
            <a:endParaRPr/>
          </a:p>
        </p:txBody>
      </p:sp>
      <p:sp>
        <p:nvSpPr>
          <p:cNvPr id="428" name="Google Shape;428;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chemeClr val="dk1"/>
                </a:solidFill>
              </a:rPr>
              <a:t>“3D Parallelism”</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Pipeline Model Parallelism</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Distribute different layers of model across multiple GPUs, each processing a part of the model</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Megatron only considers sharding homogenous transformer layers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Megatron-LM wants to maintain optimizer correctness, which requires all of the model layers to finish before weights are updated and used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Clever pipeline interleavings cut down on the pipeline stalls/“pipeline bubble” time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429" name="Google Shape;429;p63"/>
          <p:cNvSpPr txBox="1"/>
          <p:nvPr/>
        </p:nvSpPr>
        <p:spPr>
          <a:xfrm>
            <a:off x="371625" y="41071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sp>
        <p:nvSpPr>
          <p:cNvPr id="430" name="Google Shape;430;p63"/>
          <p:cNvSpPr txBox="1"/>
          <p:nvPr/>
        </p:nvSpPr>
        <p:spPr>
          <a:xfrm>
            <a:off x="505425" y="4218625"/>
            <a:ext cx="5292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Computation Models in Large-scale ML</a:t>
            </a:r>
            <a:endParaRPr/>
          </a:p>
        </p:txBody>
      </p:sp>
      <p:sp>
        <p:nvSpPr>
          <p:cNvPr id="163" name="Google Shape;163;p28"/>
          <p:cNvSpPr txBox="1"/>
          <p:nvPr>
            <p:ph idx="1" type="body"/>
          </p:nvPr>
        </p:nvSpPr>
        <p:spPr>
          <a:xfrm>
            <a:off x="311700" y="1152475"/>
            <a:ext cx="4463700" cy="4338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Multi Program Multiple Data (MPMD)</a:t>
            </a:r>
            <a:endParaRPr/>
          </a:p>
        </p:txBody>
      </p:sp>
      <p:pic>
        <p:nvPicPr>
          <p:cNvPr id="164" name="Google Shape;164;p28"/>
          <p:cNvPicPr preferRelativeResize="0"/>
          <p:nvPr/>
        </p:nvPicPr>
        <p:blipFill>
          <a:blip r:embed="rId3">
            <a:alphaModFix/>
          </a:blip>
          <a:stretch>
            <a:fillRect/>
          </a:stretch>
        </p:blipFill>
        <p:spPr>
          <a:xfrm>
            <a:off x="401175" y="1623400"/>
            <a:ext cx="4827673" cy="3252425"/>
          </a:xfrm>
          <a:prstGeom prst="rect">
            <a:avLst/>
          </a:prstGeom>
          <a:noFill/>
          <a:ln>
            <a:noFill/>
          </a:ln>
        </p:spPr>
      </p:pic>
      <p:sp>
        <p:nvSpPr>
          <p:cNvPr id="165" name="Google Shape;165;p28"/>
          <p:cNvSpPr txBox="1"/>
          <p:nvPr/>
        </p:nvSpPr>
        <p:spPr>
          <a:xfrm>
            <a:off x="5318450" y="1480200"/>
            <a:ext cx="3708300" cy="2018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Accelerators run </a:t>
            </a:r>
            <a:r>
              <a:rPr lang="en" sz="1800">
                <a:solidFill>
                  <a:schemeClr val="dk2"/>
                </a:solidFill>
              </a:rPr>
              <a:t>heterogeneous</a:t>
            </a:r>
            <a:r>
              <a:rPr lang="en" sz="1800">
                <a:solidFill>
                  <a:schemeClr val="dk2"/>
                </a:solidFill>
              </a:rPr>
              <a:t> computation</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Communication is involved in the computation process</a:t>
            </a:r>
            <a:endParaRPr sz="1800">
              <a:solidFill>
                <a:schemeClr val="dk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4"/>
          <p:cNvSpPr txBox="1"/>
          <p:nvPr/>
        </p:nvSpPr>
        <p:spPr>
          <a:xfrm>
            <a:off x="371625" y="41071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sp>
        <p:nvSpPr>
          <p:cNvPr id="436" name="Google Shape;436;p64"/>
          <p:cNvSpPr txBox="1"/>
          <p:nvPr/>
        </p:nvSpPr>
        <p:spPr>
          <a:xfrm>
            <a:off x="505425" y="4218625"/>
            <a:ext cx="5292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pic>
        <p:nvPicPr>
          <p:cNvPr id="437" name="Google Shape;437;p64"/>
          <p:cNvPicPr preferRelativeResize="0"/>
          <p:nvPr/>
        </p:nvPicPr>
        <p:blipFill>
          <a:blip r:embed="rId3">
            <a:alphaModFix/>
          </a:blip>
          <a:stretch>
            <a:fillRect/>
          </a:stretch>
        </p:blipFill>
        <p:spPr>
          <a:xfrm>
            <a:off x="1118738" y="1802700"/>
            <a:ext cx="6906526" cy="3048400"/>
          </a:xfrm>
          <a:prstGeom prst="rect">
            <a:avLst/>
          </a:prstGeom>
          <a:noFill/>
          <a:ln>
            <a:noFill/>
          </a:ln>
        </p:spPr>
      </p:pic>
      <p:pic>
        <p:nvPicPr>
          <p:cNvPr id="438" name="Google Shape;438;p64"/>
          <p:cNvPicPr preferRelativeResize="0"/>
          <p:nvPr/>
        </p:nvPicPr>
        <p:blipFill>
          <a:blip r:embed="rId4">
            <a:alphaModFix/>
          </a:blip>
          <a:stretch>
            <a:fillRect/>
          </a:stretch>
        </p:blipFill>
        <p:spPr>
          <a:xfrm>
            <a:off x="846731" y="1"/>
            <a:ext cx="7300069" cy="1855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Motivation</a:t>
            </a:r>
            <a:endParaRPr/>
          </a:p>
          <a:p>
            <a:pPr indent="0" lvl="0" marL="0" rtl="0" algn="l">
              <a:spcBef>
                <a:spcPts val="0"/>
              </a:spcBef>
              <a:spcAft>
                <a:spcPts val="0"/>
              </a:spcAft>
              <a:buNone/>
            </a:pPr>
            <a:r>
              <a:t/>
            </a:r>
            <a:endParaRPr/>
          </a:p>
        </p:txBody>
      </p:sp>
      <p:sp>
        <p:nvSpPr>
          <p:cNvPr id="444" name="Google Shape;444;p65"/>
          <p:cNvSpPr txBox="1"/>
          <p:nvPr>
            <p:ph idx="1" type="body"/>
          </p:nvPr>
        </p:nvSpPr>
        <p:spPr>
          <a:xfrm>
            <a:off x="311700" y="1152475"/>
            <a:ext cx="4461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“3D </a:t>
            </a:r>
            <a:r>
              <a:rPr lang="en">
                <a:solidFill>
                  <a:schemeClr val="dk1"/>
                </a:solidFill>
              </a:rPr>
              <a:t>Parallelism</a:t>
            </a:r>
            <a:r>
              <a:rPr lang="en">
                <a:solidFill>
                  <a:schemeClr val="dk1"/>
                </a:solidFill>
              </a:rPr>
              <a: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Tensor Model</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Partition layers of the model and model weights across multiple devices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In Megatron, they split the post-attention calculation MLP update across multiple devices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Partitioning overhead: 4 all-reduce operations to split up matrices</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445" name="Google Shape;445;p65"/>
          <p:cNvSpPr txBox="1"/>
          <p:nvPr/>
        </p:nvSpPr>
        <p:spPr>
          <a:xfrm>
            <a:off x="371625" y="41071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sp>
        <p:nvSpPr>
          <p:cNvPr id="446" name="Google Shape;446;p65"/>
          <p:cNvSpPr txBox="1"/>
          <p:nvPr/>
        </p:nvSpPr>
        <p:spPr>
          <a:xfrm>
            <a:off x="505425" y="4218625"/>
            <a:ext cx="5292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pic>
        <p:nvPicPr>
          <p:cNvPr id="447" name="Google Shape;447;p65"/>
          <p:cNvPicPr preferRelativeResize="0"/>
          <p:nvPr/>
        </p:nvPicPr>
        <p:blipFill>
          <a:blip r:embed="rId3">
            <a:alphaModFix/>
          </a:blip>
          <a:stretch>
            <a:fillRect/>
          </a:stretch>
        </p:blipFill>
        <p:spPr>
          <a:xfrm>
            <a:off x="4649586" y="234700"/>
            <a:ext cx="5047629" cy="51435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cxnSp>
        <p:nvCxnSpPr>
          <p:cNvPr id="452" name="Google Shape;452;p66"/>
          <p:cNvCxnSpPr/>
          <p:nvPr/>
        </p:nvCxnSpPr>
        <p:spPr>
          <a:xfrm>
            <a:off x="1132914" y="1990509"/>
            <a:ext cx="3915140" cy="0"/>
          </a:xfrm>
          <a:prstGeom prst="straightConnector1">
            <a:avLst/>
          </a:prstGeom>
          <a:noFill/>
          <a:ln cap="flat" cmpd="sng" w="38100">
            <a:solidFill>
              <a:srgbClr val="595959"/>
            </a:solidFill>
            <a:prstDash val="solid"/>
            <a:miter lim="800000"/>
            <a:headEnd len="sm" w="sm" type="none"/>
            <a:tailEnd len="med" w="med" type="triangle"/>
          </a:ln>
        </p:spPr>
      </p:cxnSp>
      <p:cxnSp>
        <p:nvCxnSpPr>
          <p:cNvPr id="453" name="Google Shape;453;p66"/>
          <p:cNvCxnSpPr/>
          <p:nvPr/>
        </p:nvCxnSpPr>
        <p:spPr>
          <a:xfrm>
            <a:off x="1502228" y="1430383"/>
            <a:ext cx="0" cy="1077685"/>
          </a:xfrm>
          <a:prstGeom prst="straightConnector1">
            <a:avLst/>
          </a:prstGeom>
          <a:noFill/>
          <a:ln cap="flat" cmpd="sng" w="76200">
            <a:solidFill>
              <a:schemeClr val="accent1"/>
            </a:solidFill>
            <a:prstDash val="solid"/>
            <a:miter lim="800000"/>
            <a:headEnd len="sm" w="sm" type="none"/>
            <a:tailEnd len="sm" w="sm" type="none"/>
          </a:ln>
        </p:spPr>
      </p:cxnSp>
      <p:cxnSp>
        <p:nvCxnSpPr>
          <p:cNvPr id="454" name="Google Shape;454;p66"/>
          <p:cNvCxnSpPr/>
          <p:nvPr/>
        </p:nvCxnSpPr>
        <p:spPr>
          <a:xfrm>
            <a:off x="1668780" y="1600200"/>
            <a:ext cx="0" cy="738052"/>
          </a:xfrm>
          <a:prstGeom prst="straightConnector1">
            <a:avLst/>
          </a:prstGeom>
          <a:noFill/>
          <a:ln cap="flat" cmpd="sng" w="76200">
            <a:solidFill>
              <a:schemeClr val="accent1"/>
            </a:solidFill>
            <a:prstDash val="solid"/>
            <a:miter lim="800000"/>
            <a:headEnd len="sm" w="sm" type="none"/>
            <a:tailEnd len="sm" w="sm" type="none"/>
          </a:ln>
        </p:spPr>
      </p:cxnSp>
      <p:cxnSp>
        <p:nvCxnSpPr>
          <p:cNvPr id="455" name="Google Shape;455;p66"/>
          <p:cNvCxnSpPr/>
          <p:nvPr/>
        </p:nvCxnSpPr>
        <p:spPr>
          <a:xfrm>
            <a:off x="1828800" y="1505495"/>
            <a:ext cx="0" cy="950323"/>
          </a:xfrm>
          <a:prstGeom prst="straightConnector1">
            <a:avLst/>
          </a:prstGeom>
          <a:noFill/>
          <a:ln cap="flat" cmpd="sng" w="76200">
            <a:solidFill>
              <a:schemeClr val="accent1"/>
            </a:solidFill>
            <a:prstDash val="solid"/>
            <a:miter lim="800000"/>
            <a:headEnd len="sm" w="sm" type="none"/>
            <a:tailEnd len="sm" w="sm" type="none"/>
          </a:ln>
        </p:spPr>
      </p:cxnSp>
      <p:cxnSp>
        <p:nvCxnSpPr>
          <p:cNvPr id="456" name="Google Shape;456;p66"/>
          <p:cNvCxnSpPr/>
          <p:nvPr/>
        </p:nvCxnSpPr>
        <p:spPr>
          <a:xfrm>
            <a:off x="2001883" y="1391195"/>
            <a:ext cx="0" cy="1141367"/>
          </a:xfrm>
          <a:prstGeom prst="straightConnector1">
            <a:avLst/>
          </a:prstGeom>
          <a:noFill/>
          <a:ln cap="flat" cmpd="sng" w="76200">
            <a:solidFill>
              <a:schemeClr val="accent1"/>
            </a:solidFill>
            <a:prstDash val="solid"/>
            <a:miter lim="800000"/>
            <a:headEnd len="sm" w="sm" type="none"/>
            <a:tailEnd len="sm" w="sm" type="none"/>
          </a:ln>
        </p:spPr>
      </p:cxnSp>
      <p:cxnSp>
        <p:nvCxnSpPr>
          <p:cNvPr id="457" name="Google Shape;457;p66"/>
          <p:cNvCxnSpPr/>
          <p:nvPr/>
        </p:nvCxnSpPr>
        <p:spPr>
          <a:xfrm>
            <a:off x="2413362" y="1430383"/>
            <a:ext cx="0" cy="1077685"/>
          </a:xfrm>
          <a:prstGeom prst="straightConnector1">
            <a:avLst/>
          </a:prstGeom>
          <a:noFill/>
          <a:ln cap="flat" cmpd="sng" w="76200">
            <a:solidFill>
              <a:schemeClr val="accent2"/>
            </a:solidFill>
            <a:prstDash val="solid"/>
            <a:miter lim="800000"/>
            <a:headEnd len="sm" w="sm" type="none"/>
            <a:tailEnd len="sm" w="sm" type="none"/>
          </a:ln>
        </p:spPr>
      </p:cxnSp>
      <p:cxnSp>
        <p:nvCxnSpPr>
          <p:cNvPr id="458" name="Google Shape;458;p66"/>
          <p:cNvCxnSpPr/>
          <p:nvPr/>
        </p:nvCxnSpPr>
        <p:spPr>
          <a:xfrm>
            <a:off x="2579914" y="1600200"/>
            <a:ext cx="0" cy="738052"/>
          </a:xfrm>
          <a:prstGeom prst="straightConnector1">
            <a:avLst/>
          </a:prstGeom>
          <a:noFill/>
          <a:ln cap="flat" cmpd="sng" w="76200">
            <a:solidFill>
              <a:schemeClr val="accent2"/>
            </a:solidFill>
            <a:prstDash val="solid"/>
            <a:miter lim="800000"/>
            <a:headEnd len="sm" w="sm" type="none"/>
            <a:tailEnd len="sm" w="sm" type="none"/>
          </a:ln>
        </p:spPr>
      </p:cxnSp>
      <p:cxnSp>
        <p:nvCxnSpPr>
          <p:cNvPr id="459" name="Google Shape;459;p66"/>
          <p:cNvCxnSpPr/>
          <p:nvPr/>
        </p:nvCxnSpPr>
        <p:spPr>
          <a:xfrm>
            <a:off x="2739934" y="1505495"/>
            <a:ext cx="0" cy="950323"/>
          </a:xfrm>
          <a:prstGeom prst="straightConnector1">
            <a:avLst/>
          </a:prstGeom>
          <a:noFill/>
          <a:ln cap="flat" cmpd="sng" w="76200">
            <a:solidFill>
              <a:schemeClr val="accent2"/>
            </a:solidFill>
            <a:prstDash val="solid"/>
            <a:miter lim="800000"/>
            <a:headEnd len="sm" w="sm" type="none"/>
            <a:tailEnd len="sm" w="sm" type="none"/>
          </a:ln>
        </p:spPr>
      </p:cxnSp>
      <p:cxnSp>
        <p:nvCxnSpPr>
          <p:cNvPr id="460" name="Google Shape;460;p66"/>
          <p:cNvCxnSpPr/>
          <p:nvPr/>
        </p:nvCxnSpPr>
        <p:spPr>
          <a:xfrm>
            <a:off x="2913017" y="1391195"/>
            <a:ext cx="0" cy="1141367"/>
          </a:xfrm>
          <a:prstGeom prst="straightConnector1">
            <a:avLst/>
          </a:prstGeom>
          <a:noFill/>
          <a:ln cap="flat" cmpd="sng" w="76200">
            <a:solidFill>
              <a:schemeClr val="accent2"/>
            </a:solidFill>
            <a:prstDash val="solid"/>
            <a:miter lim="800000"/>
            <a:headEnd len="sm" w="sm" type="none"/>
            <a:tailEnd len="sm" w="sm" type="none"/>
          </a:ln>
        </p:spPr>
      </p:cxnSp>
      <p:cxnSp>
        <p:nvCxnSpPr>
          <p:cNvPr id="461" name="Google Shape;461;p66"/>
          <p:cNvCxnSpPr/>
          <p:nvPr/>
        </p:nvCxnSpPr>
        <p:spPr>
          <a:xfrm>
            <a:off x="3291839" y="1430383"/>
            <a:ext cx="0" cy="1077685"/>
          </a:xfrm>
          <a:prstGeom prst="straightConnector1">
            <a:avLst/>
          </a:prstGeom>
          <a:noFill/>
          <a:ln cap="flat" cmpd="sng" w="76200">
            <a:solidFill>
              <a:schemeClr val="accent4"/>
            </a:solidFill>
            <a:prstDash val="solid"/>
            <a:miter lim="800000"/>
            <a:headEnd len="sm" w="sm" type="none"/>
            <a:tailEnd len="sm" w="sm" type="none"/>
          </a:ln>
        </p:spPr>
      </p:cxnSp>
      <p:cxnSp>
        <p:nvCxnSpPr>
          <p:cNvPr id="462" name="Google Shape;462;p66"/>
          <p:cNvCxnSpPr/>
          <p:nvPr/>
        </p:nvCxnSpPr>
        <p:spPr>
          <a:xfrm>
            <a:off x="3458391" y="1600200"/>
            <a:ext cx="0" cy="738052"/>
          </a:xfrm>
          <a:prstGeom prst="straightConnector1">
            <a:avLst/>
          </a:prstGeom>
          <a:noFill/>
          <a:ln cap="flat" cmpd="sng" w="76200">
            <a:solidFill>
              <a:schemeClr val="accent4"/>
            </a:solidFill>
            <a:prstDash val="solid"/>
            <a:miter lim="800000"/>
            <a:headEnd len="sm" w="sm" type="none"/>
            <a:tailEnd len="sm" w="sm" type="none"/>
          </a:ln>
        </p:spPr>
      </p:cxnSp>
      <p:cxnSp>
        <p:nvCxnSpPr>
          <p:cNvPr id="463" name="Google Shape;463;p66"/>
          <p:cNvCxnSpPr/>
          <p:nvPr/>
        </p:nvCxnSpPr>
        <p:spPr>
          <a:xfrm>
            <a:off x="3618411" y="1505495"/>
            <a:ext cx="0" cy="950323"/>
          </a:xfrm>
          <a:prstGeom prst="straightConnector1">
            <a:avLst/>
          </a:prstGeom>
          <a:noFill/>
          <a:ln cap="flat" cmpd="sng" w="76200">
            <a:solidFill>
              <a:schemeClr val="accent4"/>
            </a:solidFill>
            <a:prstDash val="solid"/>
            <a:miter lim="800000"/>
            <a:headEnd len="sm" w="sm" type="none"/>
            <a:tailEnd len="sm" w="sm" type="none"/>
          </a:ln>
        </p:spPr>
      </p:cxnSp>
      <p:cxnSp>
        <p:nvCxnSpPr>
          <p:cNvPr id="464" name="Google Shape;464;p66"/>
          <p:cNvCxnSpPr/>
          <p:nvPr/>
        </p:nvCxnSpPr>
        <p:spPr>
          <a:xfrm>
            <a:off x="3791494" y="1391195"/>
            <a:ext cx="0" cy="1141367"/>
          </a:xfrm>
          <a:prstGeom prst="straightConnector1">
            <a:avLst/>
          </a:prstGeom>
          <a:noFill/>
          <a:ln cap="flat" cmpd="sng" w="76200">
            <a:solidFill>
              <a:schemeClr val="accent4"/>
            </a:solidFill>
            <a:prstDash val="solid"/>
            <a:miter lim="800000"/>
            <a:headEnd len="sm" w="sm" type="none"/>
            <a:tailEnd len="sm" w="sm" type="none"/>
          </a:ln>
        </p:spPr>
      </p:cxnSp>
      <p:cxnSp>
        <p:nvCxnSpPr>
          <p:cNvPr id="465" name="Google Shape;465;p66"/>
          <p:cNvCxnSpPr/>
          <p:nvPr/>
        </p:nvCxnSpPr>
        <p:spPr>
          <a:xfrm>
            <a:off x="4124597" y="1430383"/>
            <a:ext cx="0" cy="1077685"/>
          </a:xfrm>
          <a:prstGeom prst="straightConnector1">
            <a:avLst/>
          </a:prstGeom>
          <a:noFill/>
          <a:ln cap="flat" cmpd="sng" w="76200">
            <a:solidFill>
              <a:schemeClr val="accent6"/>
            </a:solidFill>
            <a:prstDash val="solid"/>
            <a:miter lim="800000"/>
            <a:headEnd len="sm" w="sm" type="none"/>
            <a:tailEnd len="sm" w="sm" type="none"/>
          </a:ln>
        </p:spPr>
      </p:cxnSp>
      <p:cxnSp>
        <p:nvCxnSpPr>
          <p:cNvPr id="466" name="Google Shape;466;p66"/>
          <p:cNvCxnSpPr/>
          <p:nvPr/>
        </p:nvCxnSpPr>
        <p:spPr>
          <a:xfrm>
            <a:off x="4291148" y="1600200"/>
            <a:ext cx="0" cy="738052"/>
          </a:xfrm>
          <a:prstGeom prst="straightConnector1">
            <a:avLst/>
          </a:prstGeom>
          <a:noFill/>
          <a:ln cap="flat" cmpd="sng" w="76200">
            <a:solidFill>
              <a:schemeClr val="accent6"/>
            </a:solidFill>
            <a:prstDash val="solid"/>
            <a:miter lim="800000"/>
            <a:headEnd len="sm" w="sm" type="none"/>
            <a:tailEnd len="sm" w="sm" type="none"/>
          </a:ln>
        </p:spPr>
      </p:cxnSp>
      <p:cxnSp>
        <p:nvCxnSpPr>
          <p:cNvPr id="467" name="Google Shape;467;p66"/>
          <p:cNvCxnSpPr/>
          <p:nvPr/>
        </p:nvCxnSpPr>
        <p:spPr>
          <a:xfrm>
            <a:off x="4451168" y="1505495"/>
            <a:ext cx="0" cy="950323"/>
          </a:xfrm>
          <a:prstGeom prst="straightConnector1">
            <a:avLst/>
          </a:prstGeom>
          <a:noFill/>
          <a:ln cap="flat" cmpd="sng" w="76200">
            <a:solidFill>
              <a:schemeClr val="accent6"/>
            </a:solidFill>
            <a:prstDash val="solid"/>
            <a:miter lim="800000"/>
            <a:headEnd len="sm" w="sm" type="none"/>
            <a:tailEnd len="sm" w="sm" type="none"/>
          </a:ln>
        </p:spPr>
      </p:cxnSp>
      <p:cxnSp>
        <p:nvCxnSpPr>
          <p:cNvPr id="468" name="Google Shape;468;p66"/>
          <p:cNvCxnSpPr/>
          <p:nvPr/>
        </p:nvCxnSpPr>
        <p:spPr>
          <a:xfrm>
            <a:off x="4624251" y="1391195"/>
            <a:ext cx="0" cy="1141367"/>
          </a:xfrm>
          <a:prstGeom prst="straightConnector1">
            <a:avLst/>
          </a:prstGeom>
          <a:noFill/>
          <a:ln cap="flat" cmpd="sng" w="76200">
            <a:solidFill>
              <a:schemeClr val="accent6"/>
            </a:solidFill>
            <a:prstDash val="solid"/>
            <a:miter lim="800000"/>
            <a:headEnd len="sm" w="sm" type="none"/>
            <a:tailEnd len="sm" w="sm" type="none"/>
          </a:ln>
        </p:spPr>
      </p:cxnSp>
      <p:sp>
        <p:nvSpPr>
          <p:cNvPr id="469" name="Google Shape;469;p66"/>
          <p:cNvSpPr/>
          <p:nvPr/>
        </p:nvSpPr>
        <p:spPr>
          <a:xfrm rot="5400000">
            <a:off x="1696414" y="832293"/>
            <a:ext cx="121024" cy="632012"/>
          </a:xfrm>
          <a:prstGeom prst="leftBrace">
            <a:avLst>
              <a:gd fmla="val 8333" name="adj1"/>
              <a:gd fmla="val 50000" name="adj2"/>
            </a:avLst>
          </a:prstGeom>
          <a:noFill/>
          <a:ln cap="flat" cmpd="sng" w="381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70" name="Google Shape;470;p66"/>
          <p:cNvSpPr txBox="1"/>
          <p:nvPr/>
        </p:nvSpPr>
        <p:spPr>
          <a:xfrm>
            <a:off x="1388314" y="607226"/>
            <a:ext cx="737221"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accent1"/>
                </a:solidFill>
                <a:latin typeface="Arial"/>
                <a:ea typeface="Arial"/>
                <a:cs typeface="Arial"/>
                <a:sym typeface="Arial"/>
              </a:rPr>
              <a:t> </a:t>
            </a:r>
            <a:endParaRPr sz="1100"/>
          </a:p>
          <a:p>
            <a:pPr indent="0" lvl="0" marL="0" marR="0" rtl="0" algn="ctr">
              <a:spcBef>
                <a:spcPts val="0"/>
              </a:spcBef>
              <a:spcAft>
                <a:spcPts val="0"/>
              </a:spcAft>
              <a:buNone/>
            </a:pPr>
            <a:r>
              <a:rPr b="0" i="0" lang="en" sz="1200" u="none" cap="none" strike="noStrike">
                <a:solidFill>
                  <a:schemeClr val="accent1"/>
                </a:solidFill>
                <a:latin typeface="Arial"/>
                <a:ea typeface="Arial"/>
                <a:cs typeface="Arial"/>
                <a:sym typeface="Arial"/>
              </a:rPr>
              <a:t>Layer #1</a:t>
            </a:r>
            <a:endParaRPr sz="1100"/>
          </a:p>
        </p:txBody>
      </p:sp>
      <p:sp>
        <p:nvSpPr>
          <p:cNvPr id="471" name="Google Shape;471;p66"/>
          <p:cNvSpPr/>
          <p:nvPr/>
        </p:nvSpPr>
        <p:spPr>
          <a:xfrm rot="5400000">
            <a:off x="2604091" y="845202"/>
            <a:ext cx="121024" cy="632012"/>
          </a:xfrm>
          <a:prstGeom prst="leftBrace">
            <a:avLst>
              <a:gd fmla="val 8333" name="adj1"/>
              <a:gd fmla="val 50000" name="adj2"/>
            </a:avLst>
          </a:prstGeom>
          <a:noFill/>
          <a:ln cap="flat" cmpd="sng" w="381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accent2"/>
              </a:solidFill>
              <a:latin typeface="Arial"/>
              <a:ea typeface="Arial"/>
              <a:cs typeface="Arial"/>
              <a:sym typeface="Arial"/>
            </a:endParaRPr>
          </a:p>
        </p:txBody>
      </p:sp>
      <p:sp>
        <p:nvSpPr>
          <p:cNvPr id="472" name="Google Shape;472;p66"/>
          <p:cNvSpPr txBox="1"/>
          <p:nvPr/>
        </p:nvSpPr>
        <p:spPr>
          <a:xfrm>
            <a:off x="2295992" y="620135"/>
            <a:ext cx="737222"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accent2"/>
                </a:solidFill>
                <a:latin typeface="Arial"/>
                <a:ea typeface="Arial"/>
                <a:cs typeface="Arial"/>
                <a:sym typeface="Arial"/>
              </a:rPr>
              <a:t> </a:t>
            </a:r>
            <a:endParaRPr sz="1100"/>
          </a:p>
          <a:p>
            <a:pPr indent="0" lvl="0" marL="0" marR="0" rtl="0" algn="ctr">
              <a:spcBef>
                <a:spcPts val="0"/>
              </a:spcBef>
              <a:spcAft>
                <a:spcPts val="0"/>
              </a:spcAft>
              <a:buNone/>
            </a:pPr>
            <a:r>
              <a:rPr b="0" i="0" lang="en" sz="1200" u="none" cap="none" strike="noStrike">
                <a:solidFill>
                  <a:schemeClr val="accent2"/>
                </a:solidFill>
                <a:latin typeface="Arial"/>
                <a:ea typeface="Arial"/>
                <a:cs typeface="Arial"/>
                <a:sym typeface="Arial"/>
              </a:rPr>
              <a:t>Layer #2</a:t>
            </a:r>
            <a:endParaRPr sz="1100"/>
          </a:p>
        </p:txBody>
      </p:sp>
      <p:sp>
        <p:nvSpPr>
          <p:cNvPr id="473" name="Google Shape;473;p66"/>
          <p:cNvSpPr/>
          <p:nvPr/>
        </p:nvSpPr>
        <p:spPr>
          <a:xfrm rot="5400000">
            <a:off x="3464702" y="845202"/>
            <a:ext cx="121024" cy="632012"/>
          </a:xfrm>
          <a:prstGeom prst="leftBrace">
            <a:avLst>
              <a:gd fmla="val 8333" name="adj1"/>
              <a:gd fmla="val 50000" name="adj2"/>
            </a:avLst>
          </a:prstGeom>
          <a:noFill/>
          <a:ln cap="flat" cmpd="sng" w="381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74" name="Google Shape;474;p66"/>
          <p:cNvSpPr txBox="1"/>
          <p:nvPr/>
        </p:nvSpPr>
        <p:spPr>
          <a:xfrm>
            <a:off x="3156603" y="620135"/>
            <a:ext cx="737221"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accent4"/>
                </a:solidFill>
                <a:latin typeface="Arial"/>
                <a:ea typeface="Arial"/>
                <a:cs typeface="Arial"/>
                <a:sym typeface="Arial"/>
              </a:rPr>
              <a:t> </a:t>
            </a:r>
            <a:endParaRPr sz="1100"/>
          </a:p>
          <a:p>
            <a:pPr indent="0" lvl="0" marL="0" marR="0" rtl="0" algn="ctr">
              <a:spcBef>
                <a:spcPts val="0"/>
              </a:spcBef>
              <a:spcAft>
                <a:spcPts val="0"/>
              </a:spcAft>
              <a:buNone/>
            </a:pPr>
            <a:r>
              <a:rPr b="0" i="0" lang="en" sz="1200" u="none" cap="none" strike="noStrike">
                <a:solidFill>
                  <a:schemeClr val="accent4"/>
                </a:solidFill>
                <a:latin typeface="Arial"/>
                <a:ea typeface="Arial"/>
                <a:cs typeface="Arial"/>
                <a:sym typeface="Arial"/>
              </a:rPr>
              <a:t>Layer #3</a:t>
            </a:r>
            <a:endParaRPr sz="1100"/>
          </a:p>
        </p:txBody>
      </p:sp>
      <p:sp>
        <p:nvSpPr>
          <p:cNvPr id="475" name="Google Shape;475;p66"/>
          <p:cNvSpPr/>
          <p:nvPr/>
        </p:nvSpPr>
        <p:spPr>
          <a:xfrm rot="5400000">
            <a:off x="4325314" y="847456"/>
            <a:ext cx="121024" cy="632012"/>
          </a:xfrm>
          <a:prstGeom prst="leftBrace">
            <a:avLst>
              <a:gd fmla="val 8333" name="adj1"/>
              <a:gd fmla="val 50000" name="adj2"/>
            </a:avLst>
          </a:prstGeom>
          <a:noFill/>
          <a:ln cap="flat" cmpd="sng" w="381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76" name="Google Shape;476;p66"/>
          <p:cNvSpPr txBox="1"/>
          <p:nvPr/>
        </p:nvSpPr>
        <p:spPr>
          <a:xfrm>
            <a:off x="4017215" y="622389"/>
            <a:ext cx="737221"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1200" u="none" cap="none" strike="noStrike">
                <a:solidFill>
                  <a:schemeClr val="accent6"/>
                </a:solidFill>
                <a:latin typeface="Arial"/>
                <a:ea typeface="Arial"/>
                <a:cs typeface="Arial"/>
                <a:sym typeface="Arial"/>
              </a:rPr>
              <a:t> </a:t>
            </a:r>
            <a:endParaRPr sz="1100"/>
          </a:p>
          <a:p>
            <a:pPr indent="0" lvl="0" marL="0" marR="0" rtl="0" algn="ctr">
              <a:spcBef>
                <a:spcPts val="0"/>
              </a:spcBef>
              <a:spcAft>
                <a:spcPts val="0"/>
              </a:spcAft>
              <a:buNone/>
            </a:pPr>
            <a:r>
              <a:rPr b="0" i="0" lang="en" sz="1200" u="none" cap="none" strike="noStrike">
                <a:solidFill>
                  <a:schemeClr val="accent6"/>
                </a:solidFill>
                <a:latin typeface="Arial"/>
                <a:ea typeface="Arial"/>
                <a:cs typeface="Arial"/>
                <a:sym typeface="Arial"/>
              </a:rPr>
              <a:t>Layer #4</a:t>
            </a:r>
            <a:endParaRPr sz="1100"/>
          </a:p>
        </p:txBody>
      </p:sp>
      <p:sp>
        <p:nvSpPr>
          <p:cNvPr id="477" name="Google Shape;477;p66"/>
          <p:cNvSpPr txBox="1"/>
          <p:nvPr/>
        </p:nvSpPr>
        <p:spPr>
          <a:xfrm>
            <a:off x="2568266" y="501482"/>
            <a:ext cx="1107076"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 sz="1400" u="none" cap="none" strike="noStrike">
                <a:solidFill>
                  <a:schemeClr val="dk1"/>
                </a:solidFill>
                <a:latin typeface="Arial"/>
                <a:ea typeface="Arial"/>
                <a:cs typeface="Arial"/>
                <a:sym typeface="Arial"/>
              </a:rPr>
              <a:t>Transformer</a:t>
            </a:r>
            <a:endParaRPr sz="1400">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cxnSp>
        <p:nvCxnSpPr>
          <p:cNvPr id="482" name="Google Shape;482;p67"/>
          <p:cNvCxnSpPr/>
          <p:nvPr/>
        </p:nvCxnSpPr>
        <p:spPr>
          <a:xfrm>
            <a:off x="1132914" y="1990509"/>
            <a:ext cx="3915140" cy="0"/>
          </a:xfrm>
          <a:prstGeom prst="straightConnector1">
            <a:avLst/>
          </a:prstGeom>
          <a:noFill/>
          <a:ln cap="flat" cmpd="sng" w="38100">
            <a:solidFill>
              <a:srgbClr val="595959"/>
            </a:solidFill>
            <a:prstDash val="solid"/>
            <a:miter lim="800000"/>
            <a:headEnd len="sm" w="sm" type="none"/>
            <a:tailEnd len="med" w="med" type="triangle"/>
          </a:ln>
        </p:spPr>
      </p:cxnSp>
      <p:sp>
        <p:nvSpPr>
          <p:cNvPr id="483" name="Google Shape;483;p67"/>
          <p:cNvSpPr/>
          <p:nvPr/>
        </p:nvSpPr>
        <p:spPr>
          <a:xfrm>
            <a:off x="1392953" y="1201921"/>
            <a:ext cx="1644898" cy="1642546"/>
          </a:xfrm>
          <a:prstGeom prst="rect">
            <a:avLst/>
          </a:prstGeom>
          <a:noFill/>
          <a:ln cap="flat" cmpd="sng" w="3810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484" name="Google Shape;484;p67"/>
          <p:cNvCxnSpPr/>
          <p:nvPr/>
        </p:nvCxnSpPr>
        <p:spPr>
          <a:xfrm>
            <a:off x="1502228" y="1430383"/>
            <a:ext cx="0" cy="1077685"/>
          </a:xfrm>
          <a:prstGeom prst="straightConnector1">
            <a:avLst/>
          </a:prstGeom>
          <a:noFill/>
          <a:ln cap="flat" cmpd="sng" w="76200">
            <a:solidFill>
              <a:schemeClr val="accent1"/>
            </a:solidFill>
            <a:prstDash val="solid"/>
            <a:miter lim="800000"/>
            <a:headEnd len="sm" w="sm" type="none"/>
            <a:tailEnd len="sm" w="sm" type="none"/>
          </a:ln>
        </p:spPr>
      </p:cxnSp>
      <p:cxnSp>
        <p:nvCxnSpPr>
          <p:cNvPr id="485" name="Google Shape;485;p67"/>
          <p:cNvCxnSpPr/>
          <p:nvPr/>
        </p:nvCxnSpPr>
        <p:spPr>
          <a:xfrm>
            <a:off x="1668780" y="1600200"/>
            <a:ext cx="0" cy="738052"/>
          </a:xfrm>
          <a:prstGeom prst="straightConnector1">
            <a:avLst/>
          </a:prstGeom>
          <a:noFill/>
          <a:ln cap="flat" cmpd="sng" w="76200">
            <a:solidFill>
              <a:schemeClr val="accent1"/>
            </a:solidFill>
            <a:prstDash val="solid"/>
            <a:miter lim="800000"/>
            <a:headEnd len="sm" w="sm" type="none"/>
            <a:tailEnd len="sm" w="sm" type="none"/>
          </a:ln>
        </p:spPr>
      </p:cxnSp>
      <p:cxnSp>
        <p:nvCxnSpPr>
          <p:cNvPr id="486" name="Google Shape;486;p67"/>
          <p:cNvCxnSpPr/>
          <p:nvPr/>
        </p:nvCxnSpPr>
        <p:spPr>
          <a:xfrm>
            <a:off x="1828800" y="1505495"/>
            <a:ext cx="0" cy="950323"/>
          </a:xfrm>
          <a:prstGeom prst="straightConnector1">
            <a:avLst/>
          </a:prstGeom>
          <a:noFill/>
          <a:ln cap="flat" cmpd="sng" w="76200">
            <a:solidFill>
              <a:schemeClr val="accent1"/>
            </a:solidFill>
            <a:prstDash val="solid"/>
            <a:miter lim="800000"/>
            <a:headEnd len="sm" w="sm" type="none"/>
            <a:tailEnd len="sm" w="sm" type="none"/>
          </a:ln>
        </p:spPr>
      </p:cxnSp>
      <p:cxnSp>
        <p:nvCxnSpPr>
          <p:cNvPr id="487" name="Google Shape;487;p67"/>
          <p:cNvCxnSpPr/>
          <p:nvPr/>
        </p:nvCxnSpPr>
        <p:spPr>
          <a:xfrm>
            <a:off x="2001883" y="1391195"/>
            <a:ext cx="0" cy="1141367"/>
          </a:xfrm>
          <a:prstGeom prst="straightConnector1">
            <a:avLst/>
          </a:prstGeom>
          <a:noFill/>
          <a:ln cap="flat" cmpd="sng" w="76200">
            <a:solidFill>
              <a:schemeClr val="accent1"/>
            </a:solidFill>
            <a:prstDash val="solid"/>
            <a:miter lim="800000"/>
            <a:headEnd len="sm" w="sm" type="none"/>
            <a:tailEnd len="sm" w="sm" type="none"/>
          </a:ln>
        </p:spPr>
      </p:cxnSp>
      <p:cxnSp>
        <p:nvCxnSpPr>
          <p:cNvPr id="488" name="Google Shape;488;p67"/>
          <p:cNvCxnSpPr/>
          <p:nvPr/>
        </p:nvCxnSpPr>
        <p:spPr>
          <a:xfrm>
            <a:off x="2413362" y="1430383"/>
            <a:ext cx="0" cy="1077685"/>
          </a:xfrm>
          <a:prstGeom prst="straightConnector1">
            <a:avLst/>
          </a:prstGeom>
          <a:noFill/>
          <a:ln cap="flat" cmpd="sng" w="76200">
            <a:solidFill>
              <a:schemeClr val="accent2"/>
            </a:solidFill>
            <a:prstDash val="solid"/>
            <a:miter lim="800000"/>
            <a:headEnd len="sm" w="sm" type="none"/>
            <a:tailEnd len="sm" w="sm" type="none"/>
          </a:ln>
        </p:spPr>
      </p:cxnSp>
      <p:cxnSp>
        <p:nvCxnSpPr>
          <p:cNvPr id="489" name="Google Shape;489;p67"/>
          <p:cNvCxnSpPr/>
          <p:nvPr/>
        </p:nvCxnSpPr>
        <p:spPr>
          <a:xfrm>
            <a:off x="2579914" y="1600200"/>
            <a:ext cx="0" cy="738052"/>
          </a:xfrm>
          <a:prstGeom prst="straightConnector1">
            <a:avLst/>
          </a:prstGeom>
          <a:noFill/>
          <a:ln cap="flat" cmpd="sng" w="76200">
            <a:solidFill>
              <a:schemeClr val="accent2"/>
            </a:solidFill>
            <a:prstDash val="solid"/>
            <a:miter lim="800000"/>
            <a:headEnd len="sm" w="sm" type="none"/>
            <a:tailEnd len="sm" w="sm" type="none"/>
          </a:ln>
        </p:spPr>
      </p:cxnSp>
      <p:cxnSp>
        <p:nvCxnSpPr>
          <p:cNvPr id="490" name="Google Shape;490;p67"/>
          <p:cNvCxnSpPr/>
          <p:nvPr/>
        </p:nvCxnSpPr>
        <p:spPr>
          <a:xfrm>
            <a:off x="2739934" y="1505495"/>
            <a:ext cx="0" cy="950323"/>
          </a:xfrm>
          <a:prstGeom prst="straightConnector1">
            <a:avLst/>
          </a:prstGeom>
          <a:noFill/>
          <a:ln cap="flat" cmpd="sng" w="76200">
            <a:solidFill>
              <a:schemeClr val="accent2"/>
            </a:solidFill>
            <a:prstDash val="solid"/>
            <a:miter lim="800000"/>
            <a:headEnd len="sm" w="sm" type="none"/>
            <a:tailEnd len="sm" w="sm" type="none"/>
          </a:ln>
        </p:spPr>
      </p:cxnSp>
      <p:cxnSp>
        <p:nvCxnSpPr>
          <p:cNvPr id="491" name="Google Shape;491;p67"/>
          <p:cNvCxnSpPr/>
          <p:nvPr/>
        </p:nvCxnSpPr>
        <p:spPr>
          <a:xfrm>
            <a:off x="2913017" y="1391195"/>
            <a:ext cx="0" cy="1141367"/>
          </a:xfrm>
          <a:prstGeom prst="straightConnector1">
            <a:avLst/>
          </a:prstGeom>
          <a:noFill/>
          <a:ln cap="flat" cmpd="sng" w="76200">
            <a:solidFill>
              <a:schemeClr val="accent2"/>
            </a:solidFill>
            <a:prstDash val="solid"/>
            <a:miter lim="800000"/>
            <a:headEnd len="sm" w="sm" type="none"/>
            <a:tailEnd len="sm" w="sm" type="none"/>
          </a:ln>
        </p:spPr>
      </p:cxnSp>
      <p:cxnSp>
        <p:nvCxnSpPr>
          <p:cNvPr id="492" name="Google Shape;492;p67"/>
          <p:cNvCxnSpPr/>
          <p:nvPr/>
        </p:nvCxnSpPr>
        <p:spPr>
          <a:xfrm>
            <a:off x="3291839" y="1430383"/>
            <a:ext cx="0" cy="1077685"/>
          </a:xfrm>
          <a:prstGeom prst="straightConnector1">
            <a:avLst/>
          </a:prstGeom>
          <a:noFill/>
          <a:ln cap="flat" cmpd="sng" w="76200">
            <a:solidFill>
              <a:schemeClr val="accent4"/>
            </a:solidFill>
            <a:prstDash val="solid"/>
            <a:miter lim="800000"/>
            <a:headEnd len="sm" w="sm" type="none"/>
            <a:tailEnd len="sm" w="sm" type="none"/>
          </a:ln>
        </p:spPr>
      </p:cxnSp>
      <p:cxnSp>
        <p:nvCxnSpPr>
          <p:cNvPr id="493" name="Google Shape;493;p67"/>
          <p:cNvCxnSpPr/>
          <p:nvPr/>
        </p:nvCxnSpPr>
        <p:spPr>
          <a:xfrm>
            <a:off x="3458391" y="1600200"/>
            <a:ext cx="0" cy="738052"/>
          </a:xfrm>
          <a:prstGeom prst="straightConnector1">
            <a:avLst/>
          </a:prstGeom>
          <a:noFill/>
          <a:ln cap="flat" cmpd="sng" w="76200">
            <a:solidFill>
              <a:schemeClr val="accent4"/>
            </a:solidFill>
            <a:prstDash val="solid"/>
            <a:miter lim="800000"/>
            <a:headEnd len="sm" w="sm" type="none"/>
            <a:tailEnd len="sm" w="sm" type="none"/>
          </a:ln>
        </p:spPr>
      </p:cxnSp>
      <p:cxnSp>
        <p:nvCxnSpPr>
          <p:cNvPr id="494" name="Google Shape;494;p67"/>
          <p:cNvCxnSpPr/>
          <p:nvPr/>
        </p:nvCxnSpPr>
        <p:spPr>
          <a:xfrm>
            <a:off x="3618411" y="1505495"/>
            <a:ext cx="0" cy="950323"/>
          </a:xfrm>
          <a:prstGeom prst="straightConnector1">
            <a:avLst/>
          </a:prstGeom>
          <a:noFill/>
          <a:ln cap="flat" cmpd="sng" w="76200">
            <a:solidFill>
              <a:schemeClr val="accent4"/>
            </a:solidFill>
            <a:prstDash val="solid"/>
            <a:miter lim="800000"/>
            <a:headEnd len="sm" w="sm" type="none"/>
            <a:tailEnd len="sm" w="sm" type="none"/>
          </a:ln>
        </p:spPr>
      </p:cxnSp>
      <p:cxnSp>
        <p:nvCxnSpPr>
          <p:cNvPr id="495" name="Google Shape;495;p67"/>
          <p:cNvCxnSpPr/>
          <p:nvPr/>
        </p:nvCxnSpPr>
        <p:spPr>
          <a:xfrm>
            <a:off x="3791494" y="1391195"/>
            <a:ext cx="0" cy="1141367"/>
          </a:xfrm>
          <a:prstGeom prst="straightConnector1">
            <a:avLst/>
          </a:prstGeom>
          <a:noFill/>
          <a:ln cap="flat" cmpd="sng" w="76200">
            <a:solidFill>
              <a:schemeClr val="accent4"/>
            </a:solidFill>
            <a:prstDash val="solid"/>
            <a:miter lim="800000"/>
            <a:headEnd len="sm" w="sm" type="none"/>
            <a:tailEnd len="sm" w="sm" type="none"/>
          </a:ln>
        </p:spPr>
      </p:cxnSp>
      <p:cxnSp>
        <p:nvCxnSpPr>
          <p:cNvPr id="496" name="Google Shape;496;p67"/>
          <p:cNvCxnSpPr/>
          <p:nvPr/>
        </p:nvCxnSpPr>
        <p:spPr>
          <a:xfrm>
            <a:off x="4124597" y="1430383"/>
            <a:ext cx="0" cy="1077685"/>
          </a:xfrm>
          <a:prstGeom prst="straightConnector1">
            <a:avLst/>
          </a:prstGeom>
          <a:noFill/>
          <a:ln cap="flat" cmpd="sng" w="76200">
            <a:solidFill>
              <a:schemeClr val="accent6"/>
            </a:solidFill>
            <a:prstDash val="solid"/>
            <a:miter lim="800000"/>
            <a:headEnd len="sm" w="sm" type="none"/>
            <a:tailEnd len="sm" w="sm" type="none"/>
          </a:ln>
        </p:spPr>
      </p:cxnSp>
      <p:cxnSp>
        <p:nvCxnSpPr>
          <p:cNvPr id="497" name="Google Shape;497;p67"/>
          <p:cNvCxnSpPr/>
          <p:nvPr/>
        </p:nvCxnSpPr>
        <p:spPr>
          <a:xfrm>
            <a:off x="4291148" y="1600200"/>
            <a:ext cx="0" cy="738052"/>
          </a:xfrm>
          <a:prstGeom prst="straightConnector1">
            <a:avLst/>
          </a:prstGeom>
          <a:noFill/>
          <a:ln cap="flat" cmpd="sng" w="76200">
            <a:solidFill>
              <a:schemeClr val="accent6"/>
            </a:solidFill>
            <a:prstDash val="solid"/>
            <a:miter lim="800000"/>
            <a:headEnd len="sm" w="sm" type="none"/>
            <a:tailEnd len="sm" w="sm" type="none"/>
          </a:ln>
        </p:spPr>
      </p:cxnSp>
      <p:cxnSp>
        <p:nvCxnSpPr>
          <p:cNvPr id="498" name="Google Shape;498;p67"/>
          <p:cNvCxnSpPr/>
          <p:nvPr/>
        </p:nvCxnSpPr>
        <p:spPr>
          <a:xfrm>
            <a:off x="4451168" y="1505495"/>
            <a:ext cx="0" cy="950323"/>
          </a:xfrm>
          <a:prstGeom prst="straightConnector1">
            <a:avLst/>
          </a:prstGeom>
          <a:noFill/>
          <a:ln cap="flat" cmpd="sng" w="76200">
            <a:solidFill>
              <a:schemeClr val="accent6"/>
            </a:solidFill>
            <a:prstDash val="solid"/>
            <a:miter lim="800000"/>
            <a:headEnd len="sm" w="sm" type="none"/>
            <a:tailEnd len="sm" w="sm" type="none"/>
          </a:ln>
        </p:spPr>
      </p:cxnSp>
      <p:cxnSp>
        <p:nvCxnSpPr>
          <p:cNvPr id="499" name="Google Shape;499;p67"/>
          <p:cNvCxnSpPr/>
          <p:nvPr/>
        </p:nvCxnSpPr>
        <p:spPr>
          <a:xfrm>
            <a:off x="4624251" y="1391195"/>
            <a:ext cx="0" cy="1141367"/>
          </a:xfrm>
          <a:prstGeom prst="straightConnector1">
            <a:avLst/>
          </a:prstGeom>
          <a:noFill/>
          <a:ln cap="flat" cmpd="sng" w="76200">
            <a:solidFill>
              <a:schemeClr val="accent6"/>
            </a:solidFill>
            <a:prstDash val="solid"/>
            <a:miter lim="800000"/>
            <a:headEnd len="sm" w="sm" type="none"/>
            <a:tailEnd len="sm" w="sm" type="none"/>
          </a:ln>
        </p:spPr>
      </p:cxnSp>
      <p:sp>
        <p:nvSpPr>
          <p:cNvPr id="500" name="Google Shape;500;p67"/>
          <p:cNvSpPr/>
          <p:nvPr/>
        </p:nvSpPr>
        <p:spPr>
          <a:xfrm rot="5400000">
            <a:off x="1705840" y="748423"/>
            <a:ext cx="121024" cy="632012"/>
          </a:xfrm>
          <a:prstGeom prst="leftBrace">
            <a:avLst>
              <a:gd fmla="val 8333" name="adj1"/>
              <a:gd fmla="val 50000" name="adj2"/>
            </a:avLst>
          </a:prstGeom>
          <a:noFill/>
          <a:ln cap="flat" cmpd="sng" w="381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01" name="Google Shape;501;p67"/>
          <p:cNvSpPr txBox="1"/>
          <p:nvPr/>
        </p:nvSpPr>
        <p:spPr>
          <a:xfrm>
            <a:off x="1397741" y="523356"/>
            <a:ext cx="737221"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accent1"/>
                </a:solidFill>
                <a:latin typeface="Arial"/>
                <a:ea typeface="Arial"/>
                <a:cs typeface="Arial"/>
                <a:sym typeface="Arial"/>
              </a:rPr>
              <a:t> </a:t>
            </a:r>
            <a:endParaRPr sz="1100"/>
          </a:p>
          <a:p>
            <a:pPr indent="0" lvl="0" marL="0" marR="0" rtl="0" algn="ctr">
              <a:spcBef>
                <a:spcPts val="0"/>
              </a:spcBef>
              <a:spcAft>
                <a:spcPts val="0"/>
              </a:spcAft>
              <a:buNone/>
            </a:pPr>
            <a:r>
              <a:rPr lang="en" sz="1200">
                <a:solidFill>
                  <a:schemeClr val="accent1"/>
                </a:solidFill>
                <a:latin typeface="Arial"/>
                <a:ea typeface="Arial"/>
                <a:cs typeface="Arial"/>
                <a:sym typeface="Arial"/>
              </a:rPr>
              <a:t>Layer #1</a:t>
            </a:r>
            <a:endParaRPr sz="1100"/>
          </a:p>
        </p:txBody>
      </p:sp>
      <p:sp>
        <p:nvSpPr>
          <p:cNvPr id="502" name="Google Shape;502;p67"/>
          <p:cNvSpPr/>
          <p:nvPr/>
        </p:nvSpPr>
        <p:spPr>
          <a:xfrm rot="5400000">
            <a:off x="2613518" y="761332"/>
            <a:ext cx="121024" cy="632012"/>
          </a:xfrm>
          <a:prstGeom prst="leftBrace">
            <a:avLst>
              <a:gd fmla="val 8333" name="adj1"/>
              <a:gd fmla="val 50000" name="adj2"/>
            </a:avLst>
          </a:prstGeom>
          <a:noFill/>
          <a:ln cap="flat" cmpd="sng" w="381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accent2"/>
              </a:solidFill>
              <a:latin typeface="Arial"/>
              <a:ea typeface="Arial"/>
              <a:cs typeface="Arial"/>
              <a:sym typeface="Arial"/>
            </a:endParaRPr>
          </a:p>
        </p:txBody>
      </p:sp>
      <p:sp>
        <p:nvSpPr>
          <p:cNvPr id="503" name="Google Shape;503;p67"/>
          <p:cNvSpPr txBox="1"/>
          <p:nvPr/>
        </p:nvSpPr>
        <p:spPr>
          <a:xfrm>
            <a:off x="2305418" y="536265"/>
            <a:ext cx="737222"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accent2"/>
                </a:solidFill>
                <a:latin typeface="Arial"/>
                <a:ea typeface="Arial"/>
                <a:cs typeface="Arial"/>
                <a:sym typeface="Arial"/>
              </a:rPr>
              <a:t> </a:t>
            </a:r>
            <a:endParaRPr sz="1100"/>
          </a:p>
          <a:p>
            <a:pPr indent="0" lvl="0" marL="0" marR="0" rtl="0" algn="ctr">
              <a:spcBef>
                <a:spcPts val="0"/>
              </a:spcBef>
              <a:spcAft>
                <a:spcPts val="0"/>
              </a:spcAft>
              <a:buNone/>
            </a:pPr>
            <a:r>
              <a:rPr lang="en" sz="1200">
                <a:solidFill>
                  <a:schemeClr val="accent2"/>
                </a:solidFill>
                <a:latin typeface="Arial"/>
                <a:ea typeface="Arial"/>
                <a:cs typeface="Arial"/>
                <a:sym typeface="Arial"/>
              </a:rPr>
              <a:t>Layer #2</a:t>
            </a:r>
            <a:endParaRPr sz="1100"/>
          </a:p>
        </p:txBody>
      </p:sp>
      <p:sp>
        <p:nvSpPr>
          <p:cNvPr id="504" name="Google Shape;504;p67"/>
          <p:cNvSpPr/>
          <p:nvPr/>
        </p:nvSpPr>
        <p:spPr>
          <a:xfrm rot="5400000">
            <a:off x="3474129" y="761332"/>
            <a:ext cx="121024" cy="632012"/>
          </a:xfrm>
          <a:prstGeom prst="leftBrace">
            <a:avLst>
              <a:gd fmla="val 8333" name="adj1"/>
              <a:gd fmla="val 50000" name="adj2"/>
            </a:avLst>
          </a:prstGeom>
          <a:noFill/>
          <a:ln cap="flat" cmpd="sng" w="381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05" name="Google Shape;505;p67"/>
          <p:cNvSpPr txBox="1"/>
          <p:nvPr/>
        </p:nvSpPr>
        <p:spPr>
          <a:xfrm>
            <a:off x="3166030" y="536265"/>
            <a:ext cx="737221"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accent4"/>
                </a:solidFill>
                <a:latin typeface="Arial"/>
                <a:ea typeface="Arial"/>
                <a:cs typeface="Arial"/>
                <a:sym typeface="Arial"/>
              </a:rPr>
              <a:t> </a:t>
            </a:r>
            <a:endParaRPr sz="1100"/>
          </a:p>
          <a:p>
            <a:pPr indent="0" lvl="0" marL="0" marR="0" rtl="0" algn="ctr">
              <a:spcBef>
                <a:spcPts val="0"/>
              </a:spcBef>
              <a:spcAft>
                <a:spcPts val="0"/>
              </a:spcAft>
              <a:buNone/>
            </a:pPr>
            <a:r>
              <a:rPr lang="en" sz="1200">
                <a:solidFill>
                  <a:schemeClr val="accent4"/>
                </a:solidFill>
                <a:latin typeface="Arial"/>
                <a:ea typeface="Arial"/>
                <a:cs typeface="Arial"/>
                <a:sym typeface="Arial"/>
              </a:rPr>
              <a:t>Layer #3</a:t>
            </a:r>
            <a:endParaRPr sz="1100"/>
          </a:p>
        </p:txBody>
      </p:sp>
      <p:sp>
        <p:nvSpPr>
          <p:cNvPr id="506" name="Google Shape;506;p67"/>
          <p:cNvSpPr/>
          <p:nvPr/>
        </p:nvSpPr>
        <p:spPr>
          <a:xfrm rot="5400000">
            <a:off x="4334741" y="763586"/>
            <a:ext cx="121024" cy="632012"/>
          </a:xfrm>
          <a:prstGeom prst="leftBrace">
            <a:avLst>
              <a:gd fmla="val 8333" name="adj1"/>
              <a:gd fmla="val 50000" name="adj2"/>
            </a:avLst>
          </a:prstGeom>
          <a:noFill/>
          <a:ln cap="flat" cmpd="sng" w="381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07" name="Google Shape;507;p67"/>
          <p:cNvSpPr txBox="1"/>
          <p:nvPr/>
        </p:nvSpPr>
        <p:spPr>
          <a:xfrm>
            <a:off x="4026641" y="538519"/>
            <a:ext cx="737221"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accent6"/>
                </a:solidFill>
                <a:latin typeface="Arial"/>
                <a:ea typeface="Arial"/>
                <a:cs typeface="Arial"/>
                <a:sym typeface="Arial"/>
              </a:rPr>
              <a:t> </a:t>
            </a:r>
            <a:endParaRPr sz="1100"/>
          </a:p>
          <a:p>
            <a:pPr indent="0" lvl="0" marL="0" marR="0" rtl="0" algn="ctr">
              <a:spcBef>
                <a:spcPts val="0"/>
              </a:spcBef>
              <a:spcAft>
                <a:spcPts val="0"/>
              </a:spcAft>
              <a:buNone/>
            </a:pPr>
            <a:r>
              <a:rPr lang="en" sz="1200">
                <a:solidFill>
                  <a:schemeClr val="accent6"/>
                </a:solidFill>
                <a:latin typeface="Arial"/>
                <a:ea typeface="Arial"/>
                <a:cs typeface="Arial"/>
                <a:sym typeface="Arial"/>
              </a:rPr>
              <a:t>Layer #4</a:t>
            </a:r>
            <a:endParaRPr sz="1100"/>
          </a:p>
        </p:txBody>
      </p:sp>
      <p:sp>
        <p:nvSpPr>
          <p:cNvPr id="508" name="Google Shape;508;p67"/>
          <p:cNvSpPr txBox="1"/>
          <p:nvPr/>
        </p:nvSpPr>
        <p:spPr>
          <a:xfrm>
            <a:off x="2577692" y="417612"/>
            <a:ext cx="1107076"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Transformer</a:t>
            </a:r>
            <a:endParaRPr sz="1400">
              <a:solidFill>
                <a:schemeClr val="dk1"/>
              </a:solidFill>
              <a:latin typeface="Arial"/>
              <a:ea typeface="Arial"/>
              <a:cs typeface="Arial"/>
              <a:sym typeface="Arial"/>
            </a:endParaRPr>
          </a:p>
        </p:txBody>
      </p:sp>
      <p:sp>
        <p:nvSpPr>
          <p:cNvPr id="509" name="Google Shape;509;p67"/>
          <p:cNvSpPr txBox="1"/>
          <p:nvPr/>
        </p:nvSpPr>
        <p:spPr>
          <a:xfrm>
            <a:off x="2483758" y="2548292"/>
            <a:ext cx="554094" cy="2539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PP #1</a:t>
            </a:r>
            <a:endParaRPr sz="1100"/>
          </a:p>
        </p:txBody>
      </p:sp>
      <p:sp>
        <p:nvSpPr>
          <p:cNvPr id="510" name="Google Shape;510;p67"/>
          <p:cNvSpPr/>
          <p:nvPr/>
        </p:nvSpPr>
        <p:spPr>
          <a:xfrm>
            <a:off x="3147642" y="1213687"/>
            <a:ext cx="1644899" cy="1632362"/>
          </a:xfrm>
          <a:prstGeom prst="rect">
            <a:avLst/>
          </a:prstGeom>
          <a:noFill/>
          <a:ln cap="flat" cmpd="sng" w="38100">
            <a:solidFill>
              <a:srgbClr val="7030A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11" name="Google Shape;511;p67"/>
          <p:cNvSpPr txBox="1"/>
          <p:nvPr/>
        </p:nvSpPr>
        <p:spPr>
          <a:xfrm>
            <a:off x="4209769" y="2551334"/>
            <a:ext cx="554094" cy="2539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PP #2</a:t>
            </a:r>
            <a:endParaRPr sz="1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cxnSp>
        <p:nvCxnSpPr>
          <p:cNvPr id="516" name="Google Shape;516;p68"/>
          <p:cNvCxnSpPr/>
          <p:nvPr/>
        </p:nvCxnSpPr>
        <p:spPr>
          <a:xfrm>
            <a:off x="1132914" y="1990509"/>
            <a:ext cx="3915140" cy="0"/>
          </a:xfrm>
          <a:prstGeom prst="straightConnector1">
            <a:avLst/>
          </a:prstGeom>
          <a:noFill/>
          <a:ln cap="flat" cmpd="sng" w="38100">
            <a:solidFill>
              <a:srgbClr val="595959"/>
            </a:solidFill>
            <a:prstDash val="solid"/>
            <a:miter lim="800000"/>
            <a:headEnd len="sm" w="sm" type="none"/>
            <a:tailEnd len="med" w="med" type="triangle"/>
          </a:ln>
        </p:spPr>
      </p:cxnSp>
      <p:sp>
        <p:nvSpPr>
          <p:cNvPr id="517" name="Google Shape;517;p68"/>
          <p:cNvSpPr/>
          <p:nvPr/>
        </p:nvSpPr>
        <p:spPr>
          <a:xfrm>
            <a:off x="1392953" y="1017585"/>
            <a:ext cx="1644898" cy="2082453"/>
          </a:xfrm>
          <a:prstGeom prst="rect">
            <a:avLst/>
          </a:prstGeom>
          <a:noFill/>
          <a:ln cap="flat" cmpd="sng" w="3810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518" name="Google Shape;518;p68"/>
          <p:cNvCxnSpPr/>
          <p:nvPr/>
        </p:nvCxnSpPr>
        <p:spPr>
          <a:xfrm>
            <a:off x="1502228" y="1430383"/>
            <a:ext cx="0" cy="1077685"/>
          </a:xfrm>
          <a:prstGeom prst="straightConnector1">
            <a:avLst/>
          </a:prstGeom>
          <a:noFill/>
          <a:ln cap="flat" cmpd="sng" w="76200">
            <a:solidFill>
              <a:schemeClr val="accent1"/>
            </a:solidFill>
            <a:prstDash val="solid"/>
            <a:miter lim="800000"/>
            <a:headEnd len="sm" w="sm" type="none"/>
            <a:tailEnd len="sm" w="sm" type="none"/>
          </a:ln>
        </p:spPr>
      </p:cxnSp>
      <p:cxnSp>
        <p:nvCxnSpPr>
          <p:cNvPr id="519" name="Google Shape;519;p68"/>
          <p:cNvCxnSpPr/>
          <p:nvPr/>
        </p:nvCxnSpPr>
        <p:spPr>
          <a:xfrm>
            <a:off x="1668780" y="1600200"/>
            <a:ext cx="0" cy="738052"/>
          </a:xfrm>
          <a:prstGeom prst="straightConnector1">
            <a:avLst/>
          </a:prstGeom>
          <a:noFill/>
          <a:ln cap="flat" cmpd="sng" w="76200">
            <a:solidFill>
              <a:schemeClr val="accent1"/>
            </a:solidFill>
            <a:prstDash val="solid"/>
            <a:miter lim="800000"/>
            <a:headEnd len="sm" w="sm" type="none"/>
            <a:tailEnd len="sm" w="sm" type="none"/>
          </a:ln>
        </p:spPr>
      </p:cxnSp>
      <p:cxnSp>
        <p:nvCxnSpPr>
          <p:cNvPr id="520" name="Google Shape;520;p68"/>
          <p:cNvCxnSpPr/>
          <p:nvPr/>
        </p:nvCxnSpPr>
        <p:spPr>
          <a:xfrm>
            <a:off x="1828800" y="1505495"/>
            <a:ext cx="0" cy="950323"/>
          </a:xfrm>
          <a:prstGeom prst="straightConnector1">
            <a:avLst/>
          </a:prstGeom>
          <a:noFill/>
          <a:ln cap="flat" cmpd="sng" w="76200">
            <a:solidFill>
              <a:schemeClr val="accent1"/>
            </a:solidFill>
            <a:prstDash val="solid"/>
            <a:miter lim="800000"/>
            <a:headEnd len="sm" w="sm" type="none"/>
            <a:tailEnd len="sm" w="sm" type="none"/>
          </a:ln>
        </p:spPr>
      </p:cxnSp>
      <p:cxnSp>
        <p:nvCxnSpPr>
          <p:cNvPr id="521" name="Google Shape;521;p68"/>
          <p:cNvCxnSpPr/>
          <p:nvPr/>
        </p:nvCxnSpPr>
        <p:spPr>
          <a:xfrm>
            <a:off x="2001883" y="1391195"/>
            <a:ext cx="0" cy="1141367"/>
          </a:xfrm>
          <a:prstGeom prst="straightConnector1">
            <a:avLst/>
          </a:prstGeom>
          <a:noFill/>
          <a:ln cap="flat" cmpd="sng" w="76200">
            <a:solidFill>
              <a:schemeClr val="accent1"/>
            </a:solidFill>
            <a:prstDash val="solid"/>
            <a:miter lim="800000"/>
            <a:headEnd len="sm" w="sm" type="none"/>
            <a:tailEnd len="sm" w="sm" type="none"/>
          </a:ln>
        </p:spPr>
      </p:cxnSp>
      <p:cxnSp>
        <p:nvCxnSpPr>
          <p:cNvPr id="522" name="Google Shape;522;p68"/>
          <p:cNvCxnSpPr/>
          <p:nvPr/>
        </p:nvCxnSpPr>
        <p:spPr>
          <a:xfrm>
            <a:off x="2413362" y="1430383"/>
            <a:ext cx="0" cy="1077685"/>
          </a:xfrm>
          <a:prstGeom prst="straightConnector1">
            <a:avLst/>
          </a:prstGeom>
          <a:noFill/>
          <a:ln cap="flat" cmpd="sng" w="76200">
            <a:solidFill>
              <a:schemeClr val="accent2"/>
            </a:solidFill>
            <a:prstDash val="solid"/>
            <a:miter lim="800000"/>
            <a:headEnd len="sm" w="sm" type="none"/>
            <a:tailEnd len="sm" w="sm" type="none"/>
          </a:ln>
        </p:spPr>
      </p:cxnSp>
      <p:cxnSp>
        <p:nvCxnSpPr>
          <p:cNvPr id="523" name="Google Shape;523;p68"/>
          <p:cNvCxnSpPr/>
          <p:nvPr/>
        </p:nvCxnSpPr>
        <p:spPr>
          <a:xfrm>
            <a:off x="2579914" y="1600200"/>
            <a:ext cx="0" cy="738052"/>
          </a:xfrm>
          <a:prstGeom prst="straightConnector1">
            <a:avLst/>
          </a:prstGeom>
          <a:noFill/>
          <a:ln cap="flat" cmpd="sng" w="76200">
            <a:solidFill>
              <a:schemeClr val="accent2"/>
            </a:solidFill>
            <a:prstDash val="solid"/>
            <a:miter lim="800000"/>
            <a:headEnd len="sm" w="sm" type="none"/>
            <a:tailEnd len="sm" w="sm" type="none"/>
          </a:ln>
        </p:spPr>
      </p:cxnSp>
      <p:cxnSp>
        <p:nvCxnSpPr>
          <p:cNvPr id="524" name="Google Shape;524;p68"/>
          <p:cNvCxnSpPr/>
          <p:nvPr/>
        </p:nvCxnSpPr>
        <p:spPr>
          <a:xfrm>
            <a:off x="2739934" y="1505495"/>
            <a:ext cx="0" cy="950323"/>
          </a:xfrm>
          <a:prstGeom prst="straightConnector1">
            <a:avLst/>
          </a:prstGeom>
          <a:noFill/>
          <a:ln cap="flat" cmpd="sng" w="76200">
            <a:solidFill>
              <a:schemeClr val="accent2"/>
            </a:solidFill>
            <a:prstDash val="solid"/>
            <a:miter lim="800000"/>
            <a:headEnd len="sm" w="sm" type="none"/>
            <a:tailEnd len="sm" w="sm" type="none"/>
          </a:ln>
        </p:spPr>
      </p:cxnSp>
      <p:cxnSp>
        <p:nvCxnSpPr>
          <p:cNvPr id="525" name="Google Shape;525;p68"/>
          <p:cNvCxnSpPr/>
          <p:nvPr/>
        </p:nvCxnSpPr>
        <p:spPr>
          <a:xfrm>
            <a:off x="2913017" y="1391195"/>
            <a:ext cx="0" cy="1141367"/>
          </a:xfrm>
          <a:prstGeom prst="straightConnector1">
            <a:avLst/>
          </a:prstGeom>
          <a:noFill/>
          <a:ln cap="flat" cmpd="sng" w="76200">
            <a:solidFill>
              <a:schemeClr val="accent2"/>
            </a:solidFill>
            <a:prstDash val="solid"/>
            <a:miter lim="800000"/>
            <a:headEnd len="sm" w="sm" type="none"/>
            <a:tailEnd len="sm" w="sm" type="none"/>
          </a:ln>
        </p:spPr>
      </p:cxnSp>
      <p:cxnSp>
        <p:nvCxnSpPr>
          <p:cNvPr id="526" name="Google Shape;526;p68"/>
          <p:cNvCxnSpPr/>
          <p:nvPr/>
        </p:nvCxnSpPr>
        <p:spPr>
          <a:xfrm>
            <a:off x="3291839" y="1430383"/>
            <a:ext cx="0" cy="1077685"/>
          </a:xfrm>
          <a:prstGeom prst="straightConnector1">
            <a:avLst/>
          </a:prstGeom>
          <a:noFill/>
          <a:ln cap="flat" cmpd="sng" w="76200">
            <a:solidFill>
              <a:schemeClr val="accent4"/>
            </a:solidFill>
            <a:prstDash val="solid"/>
            <a:miter lim="800000"/>
            <a:headEnd len="sm" w="sm" type="none"/>
            <a:tailEnd len="sm" w="sm" type="none"/>
          </a:ln>
        </p:spPr>
      </p:cxnSp>
      <p:cxnSp>
        <p:nvCxnSpPr>
          <p:cNvPr id="527" name="Google Shape;527;p68"/>
          <p:cNvCxnSpPr/>
          <p:nvPr/>
        </p:nvCxnSpPr>
        <p:spPr>
          <a:xfrm>
            <a:off x="3458391" y="1600200"/>
            <a:ext cx="0" cy="738052"/>
          </a:xfrm>
          <a:prstGeom prst="straightConnector1">
            <a:avLst/>
          </a:prstGeom>
          <a:noFill/>
          <a:ln cap="flat" cmpd="sng" w="76200">
            <a:solidFill>
              <a:schemeClr val="accent4"/>
            </a:solidFill>
            <a:prstDash val="solid"/>
            <a:miter lim="800000"/>
            <a:headEnd len="sm" w="sm" type="none"/>
            <a:tailEnd len="sm" w="sm" type="none"/>
          </a:ln>
        </p:spPr>
      </p:cxnSp>
      <p:cxnSp>
        <p:nvCxnSpPr>
          <p:cNvPr id="528" name="Google Shape;528;p68"/>
          <p:cNvCxnSpPr/>
          <p:nvPr/>
        </p:nvCxnSpPr>
        <p:spPr>
          <a:xfrm>
            <a:off x="3618411" y="1505495"/>
            <a:ext cx="0" cy="950323"/>
          </a:xfrm>
          <a:prstGeom prst="straightConnector1">
            <a:avLst/>
          </a:prstGeom>
          <a:noFill/>
          <a:ln cap="flat" cmpd="sng" w="76200">
            <a:solidFill>
              <a:schemeClr val="accent4"/>
            </a:solidFill>
            <a:prstDash val="solid"/>
            <a:miter lim="800000"/>
            <a:headEnd len="sm" w="sm" type="none"/>
            <a:tailEnd len="sm" w="sm" type="none"/>
          </a:ln>
        </p:spPr>
      </p:cxnSp>
      <p:cxnSp>
        <p:nvCxnSpPr>
          <p:cNvPr id="529" name="Google Shape;529;p68"/>
          <p:cNvCxnSpPr/>
          <p:nvPr/>
        </p:nvCxnSpPr>
        <p:spPr>
          <a:xfrm>
            <a:off x="3791494" y="1391195"/>
            <a:ext cx="0" cy="1141367"/>
          </a:xfrm>
          <a:prstGeom prst="straightConnector1">
            <a:avLst/>
          </a:prstGeom>
          <a:noFill/>
          <a:ln cap="flat" cmpd="sng" w="76200">
            <a:solidFill>
              <a:schemeClr val="accent4"/>
            </a:solidFill>
            <a:prstDash val="solid"/>
            <a:miter lim="800000"/>
            <a:headEnd len="sm" w="sm" type="none"/>
            <a:tailEnd len="sm" w="sm" type="none"/>
          </a:ln>
        </p:spPr>
      </p:cxnSp>
      <p:cxnSp>
        <p:nvCxnSpPr>
          <p:cNvPr id="530" name="Google Shape;530;p68"/>
          <p:cNvCxnSpPr/>
          <p:nvPr/>
        </p:nvCxnSpPr>
        <p:spPr>
          <a:xfrm>
            <a:off x="4124597" y="1430383"/>
            <a:ext cx="0" cy="1077685"/>
          </a:xfrm>
          <a:prstGeom prst="straightConnector1">
            <a:avLst/>
          </a:prstGeom>
          <a:noFill/>
          <a:ln cap="flat" cmpd="sng" w="76200">
            <a:solidFill>
              <a:schemeClr val="accent6"/>
            </a:solidFill>
            <a:prstDash val="solid"/>
            <a:miter lim="800000"/>
            <a:headEnd len="sm" w="sm" type="none"/>
            <a:tailEnd len="sm" w="sm" type="none"/>
          </a:ln>
        </p:spPr>
      </p:cxnSp>
      <p:cxnSp>
        <p:nvCxnSpPr>
          <p:cNvPr id="531" name="Google Shape;531;p68"/>
          <p:cNvCxnSpPr/>
          <p:nvPr/>
        </p:nvCxnSpPr>
        <p:spPr>
          <a:xfrm>
            <a:off x="4291148" y="1600200"/>
            <a:ext cx="0" cy="738052"/>
          </a:xfrm>
          <a:prstGeom prst="straightConnector1">
            <a:avLst/>
          </a:prstGeom>
          <a:noFill/>
          <a:ln cap="flat" cmpd="sng" w="76200">
            <a:solidFill>
              <a:schemeClr val="accent6"/>
            </a:solidFill>
            <a:prstDash val="solid"/>
            <a:miter lim="800000"/>
            <a:headEnd len="sm" w="sm" type="none"/>
            <a:tailEnd len="sm" w="sm" type="none"/>
          </a:ln>
        </p:spPr>
      </p:cxnSp>
      <p:cxnSp>
        <p:nvCxnSpPr>
          <p:cNvPr id="532" name="Google Shape;532;p68"/>
          <p:cNvCxnSpPr/>
          <p:nvPr/>
        </p:nvCxnSpPr>
        <p:spPr>
          <a:xfrm>
            <a:off x="4451168" y="1505495"/>
            <a:ext cx="0" cy="950323"/>
          </a:xfrm>
          <a:prstGeom prst="straightConnector1">
            <a:avLst/>
          </a:prstGeom>
          <a:noFill/>
          <a:ln cap="flat" cmpd="sng" w="76200">
            <a:solidFill>
              <a:schemeClr val="accent6"/>
            </a:solidFill>
            <a:prstDash val="solid"/>
            <a:miter lim="800000"/>
            <a:headEnd len="sm" w="sm" type="none"/>
            <a:tailEnd len="sm" w="sm" type="none"/>
          </a:ln>
        </p:spPr>
      </p:cxnSp>
      <p:cxnSp>
        <p:nvCxnSpPr>
          <p:cNvPr id="533" name="Google Shape;533;p68"/>
          <p:cNvCxnSpPr/>
          <p:nvPr/>
        </p:nvCxnSpPr>
        <p:spPr>
          <a:xfrm>
            <a:off x="4624251" y="1391195"/>
            <a:ext cx="0" cy="1141367"/>
          </a:xfrm>
          <a:prstGeom prst="straightConnector1">
            <a:avLst/>
          </a:prstGeom>
          <a:noFill/>
          <a:ln cap="flat" cmpd="sng" w="76200">
            <a:solidFill>
              <a:schemeClr val="accent6"/>
            </a:solidFill>
            <a:prstDash val="solid"/>
            <a:miter lim="800000"/>
            <a:headEnd len="sm" w="sm" type="none"/>
            <a:tailEnd len="sm" w="sm" type="none"/>
          </a:ln>
        </p:spPr>
      </p:cxnSp>
      <p:sp>
        <p:nvSpPr>
          <p:cNvPr id="534" name="Google Shape;534;p68"/>
          <p:cNvSpPr/>
          <p:nvPr/>
        </p:nvSpPr>
        <p:spPr>
          <a:xfrm rot="5400000">
            <a:off x="1719974" y="599087"/>
            <a:ext cx="121024" cy="632012"/>
          </a:xfrm>
          <a:prstGeom prst="leftBrace">
            <a:avLst>
              <a:gd fmla="val 8333" name="adj1"/>
              <a:gd fmla="val 50000" name="adj2"/>
            </a:avLst>
          </a:prstGeom>
          <a:noFill/>
          <a:ln cap="flat" cmpd="sng" w="381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35" name="Google Shape;535;p68"/>
          <p:cNvSpPr txBox="1"/>
          <p:nvPr/>
        </p:nvSpPr>
        <p:spPr>
          <a:xfrm>
            <a:off x="1411874" y="374021"/>
            <a:ext cx="737221"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accent1"/>
                </a:solidFill>
                <a:latin typeface="Arial"/>
                <a:ea typeface="Arial"/>
                <a:cs typeface="Arial"/>
                <a:sym typeface="Arial"/>
              </a:rPr>
              <a:t> </a:t>
            </a:r>
            <a:endParaRPr sz="1100"/>
          </a:p>
          <a:p>
            <a:pPr indent="0" lvl="0" marL="0" marR="0" rtl="0" algn="ctr">
              <a:spcBef>
                <a:spcPts val="0"/>
              </a:spcBef>
              <a:spcAft>
                <a:spcPts val="0"/>
              </a:spcAft>
              <a:buNone/>
            </a:pPr>
            <a:r>
              <a:rPr lang="en" sz="1200">
                <a:solidFill>
                  <a:schemeClr val="accent1"/>
                </a:solidFill>
                <a:latin typeface="Arial"/>
                <a:ea typeface="Arial"/>
                <a:cs typeface="Arial"/>
                <a:sym typeface="Arial"/>
              </a:rPr>
              <a:t>Layer #1</a:t>
            </a:r>
            <a:endParaRPr sz="1100"/>
          </a:p>
        </p:txBody>
      </p:sp>
      <p:sp>
        <p:nvSpPr>
          <p:cNvPr id="536" name="Google Shape;536;p68"/>
          <p:cNvSpPr/>
          <p:nvPr/>
        </p:nvSpPr>
        <p:spPr>
          <a:xfrm rot="5400000">
            <a:off x="2627650" y="611996"/>
            <a:ext cx="121024" cy="632012"/>
          </a:xfrm>
          <a:prstGeom prst="leftBrace">
            <a:avLst>
              <a:gd fmla="val 8333" name="adj1"/>
              <a:gd fmla="val 50000" name="adj2"/>
            </a:avLst>
          </a:prstGeom>
          <a:noFill/>
          <a:ln cap="flat" cmpd="sng" w="381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accent2"/>
              </a:solidFill>
              <a:latin typeface="Arial"/>
              <a:ea typeface="Arial"/>
              <a:cs typeface="Arial"/>
              <a:sym typeface="Arial"/>
            </a:endParaRPr>
          </a:p>
        </p:txBody>
      </p:sp>
      <p:sp>
        <p:nvSpPr>
          <p:cNvPr id="537" name="Google Shape;537;p68"/>
          <p:cNvSpPr txBox="1"/>
          <p:nvPr/>
        </p:nvSpPr>
        <p:spPr>
          <a:xfrm>
            <a:off x="2319551" y="386930"/>
            <a:ext cx="737222"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accent2"/>
                </a:solidFill>
                <a:latin typeface="Arial"/>
                <a:ea typeface="Arial"/>
                <a:cs typeface="Arial"/>
                <a:sym typeface="Arial"/>
              </a:rPr>
              <a:t> </a:t>
            </a:r>
            <a:endParaRPr sz="1100"/>
          </a:p>
          <a:p>
            <a:pPr indent="0" lvl="0" marL="0" marR="0" rtl="0" algn="ctr">
              <a:spcBef>
                <a:spcPts val="0"/>
              </a:spcBef>
              <a:spcAft>
                <a:spcPts val="0"/>
              </a:spcAft>
              <a:buNone/>
            </a:pPr>
            <a:r>
              <a:rPr lang="en" sz="1200">
                <a:solidFill>
                  <a:schemeClr val="accent2"/>
                </a:solidFill>
                <a:latin typeface="Arial"/>
                <a:ea typeface="Arial"/>
                <a:cs typeface="Arial"/>
                <a:sym typeface="Arial"/>
              </a:rPr>
              <a:t>Layer #2</a:t>
            </a:r>
            <a:endParaRPr sz="1100"/>
          </a:p>
        </p:txBody>
      </p:sp>
      <p:sp>
        <p:nvSpPr>
          <p:cNvPr id="538" name="Google Shape;538;p68"/>
          <p:cNvSpPr/>
          <p:nvPr/>
        </p:nvSpPr>
        <p:spPr>
          <a:xfrm rot="5400000">
            <a:off x="3488262" y="611996"/>
            <a:ext cx="121024" cy="632012"/>
          </a:xfrm>
          <a:prstGeom prst="leftBrace">
            <a:avLst>
              <a:gd fmla="val 8333" name="adj1"/>
              <a:gd fmla="val 50000" name="adj2"/>
            </a:avLst>
          </a:prstGeom>
          <a:noFill/>
          <a:ln cap="flat" cmpd="sng" w="381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39" name="Google Shape;539;p68"/>
          <p:cNvSpPr txBox="1"/>
          <p:nvPr/>
        </p:nvSpPr>
        <p:spPr>
          <a:xfrm>
            <a:off x="3180163" y="386930"/>
            <a:ext cx="737222"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accent4"/>
                </a:solidFill>
                <a:latin typeface="Arial"/>
                <a:ea typeface="Arial"/>
                <a:cs typeface="Arial"/>
                <a:sym typeface="Arial"/>
              </a:rPr>
              <a:t> </a:t>
            </a:r>
            <a:endParaRPr sz="1100"/>
          </a:p>
          <a:p>
            <a:pPr indent="0" lvl="0" marL="0" marR="0" rtl="0" algn="ctr">
              <a:spcBef>
                <a:spcPts val="0"/>
              </a:spcBef>
              <a:spcAft>
                <a:spcPts val="0"/>
              </a:spcAft>
              <a:buNone/>
            </a:pPr>
            <a:r>
              <a:rPr lang="en" sz="1200">
                <a:solidFill>
                  <a:schemeClr val="accent4"/>
                </a:solidFill>
                <a:latin typeface="Arial"/>
                <a:ea typeface="Arial"/>
                <a:cs typeface="Arial"/>
                <a:sym typeface="Arial"/>
              </a:rPr>
              <a:t>Layer #3</a:t>
            </a:r>
            <a:endParaRPr sz="1100"/>
          </a:p>
        </p:txBody>
      </p:sp>
      <p:sp>
        <p:nvSpPr>
          <p:cNvPr id="540" name="Google Shape;540;p68"/>
          <p:cNvSpPr/>
          <p:nvPr/>
        </p:nvSpPr>
        <p:spPr>
          <a:xfrm rot="5400000">
            <a:off x="4348874" y="614250"/>
            <a:ext cx="121024" cy="632012"/>
          </a:xfrm>
          <a:prstGeom prst="leftBrace">
            <a:avLst>
              <a:gd fmla="val 8333" name="adj1"/>
              <a:gd fmla="val 50000" name="adj2"/>
            </a:avLst>
          </a:prstGeom>
          <a:noFill/>
          <a:ln cap="flat" cmpd="sng" w="381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41" name="Google Shape;541;p68"/>
          <p:cNvSpPr txBox="1"/>
          <p:nvPr/>
        </p:nvSpPr>
        <p:spPr>
          <a:xfrm>
            <a:off x="4040774" y="389183"/>
            <a:ext cx="737222"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accent6"/>
                </a:solidFill>
                <a:latin typeface="Arial"/>
                <a:ea typeface="Arial"/>
                <a:cs typeface="Arial"/>
                <a:sym typeface="Arial"/>
              </a:rPr>
              <a:t> </a:t>
            </a:r>
            <a:endParaRPr sz="1100"/>
          </a:p>
          <a:p>
            <a:pPr indent="0" lvl="0" marL="0" marR="0" rtl="0" algn="ctr">
              <a:spcBef>
                <a:spcPts val="0"/>
              </a:spcBef>
              <a:spcAft>
                <a:spcPts val="0"/>
              </a:spcAft>
              <a:buNone/>
            </a:pPr>
            <a:r>
              <a:rPr lang="en" sz="1200">
                <a:solidFill>
                  <a:schemeClr val="accent6"/>
                </a:solidFill>
                <a:latin typeface="Arial"/>
                <a:ea typeface="Arial"/>
                <a:cs typeface="Arial"/>
                <a:sym typeface="Arial"/>
              </a:rPr>
              <a:t>Layer #4</a:t>
            </a:r>
            <a:endParaRPr sz="1100"/>
          </a:p>
        </p:txBody>
      </p:sp>
      <p:sp>
        <p:nvSpPr>
          <p:cNvPr id="542" name="Google Shape;542;p68"/>
          <p:cNvSpPr txBox="1"/>
          <p:nvPr/>
        </p:nvSpPr>
        <p:spPr>
          <a:xfrm>
            <a:off x="2591825" y="268277"/>
            <a:ext cx="1107076"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Transformer</a:t>
            </a:r>
            <a:endParaRPr sz="1400">
              <a:solidFill>
                <a:schemeClr val="dk1"/>
              </a:solidFill>
              <a:latin typeface="Arial"/>
              <a:ea typeface="Arial"/>
              <a:cs typeface="Arial"/>
              <a:sym typeface="Arial"/>
            </a:endParaRPr>
          </a:p>
        </p:txBody>
      </p:sp>
      <p:sp>
        <p:nvSpPr>
          <p:cNvPr id="543" name="Google Shape;543;p68"/>
          <p:cNvSpPr txBox="1"/>
          <p:nvPr/>
        </p:nvSpPr>
        <p:spPr>
          <a:xfrm>
            <a:off x="2483758" y="2846126"/>
            <a:ext cx="554094" cy="2539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PP #1</a:t>
            </a:r>
            <a:endParaRPr sz="1100"/>
          </a:p>
        </p:txBody>
      </p:sp>
      <p:sp>
        <p:nvSpPr>
          <p:cNvPr id="544" name="Google Shape;544;p68"/>
          <p:cNvSpPr/>
          <p:nvPr/>
        </p:nvSpPr>
        <p:spPr>
          <a:xfrm>
            <a:off x="3147642" y="1030494"/>
            <a:ext cx="1644899" cy="2069542"/>
          </a:xfrm>
          <a:prstGeom prst="rect">
            <a:avLst/>
          </a:prstGeom>
          <a:noFill/>
          <a:ln cap="flat" cmpd="sng" w="38100">
            <a:solidFill>
              <a:srgbClr val="7030A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45" name="Google Shape;545;p68"/>
          <p:cNvSpPr/>
          <p:nvPr/>
        </p:nvSpPr>
        <p:spPr>
          <a:xfrm>
            <a:off x="1419848" y="1297641"/>
            <a:ext cx="1592294" cy="683015"/>
          </a:xfrm>
          <a:prstGeom prst="roundRect">
            <a:avLst>
              <a:gd fmla="val 16667" name="adj"/>
            </a:avLst>
          </a:prstGeom>
          <a:solidFill>
            <a:srgbClr val="0070C0">
              <a:alpha val="29803"/>
            </a:srgbClr>
          </a:solidFill>
          <a:ln cap="flat" cmpd="sng" w="38100">
            <a:solidFill>
              <a:schemeClr val="accent1"/>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46" name="Google Shape;546;p68"/>
          <p:cNvSpPr txBox="1"/>
          <p:nvPr/>
        </p:nvSpPr>
        <p:spPr>
          <a:xfrm>
            <a:off x="4209769" y="2849168"/>
            <a:ext cx="554094" cy="2539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PP #2</a:t>
            </a:r>
            <a:endParaRPr sz="1100"/>
          </a:p>
        </p:txBody>
      </p:sp>
      <p:sp>
        <p:nvSpPr>
          <p:cNvPr id="547" name="Google Shape;547;p68"/>
          <p:cNvSpPr txBox="1"/>
          <p:nvPr/>
        </p:nvSpPr>
        <p:spPr>
          <a:xfrm>
            <a:off x="1392953" y="1075186"/>
            <a:ext cx="545678" cy="2539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chemeClr val="dk1"/>
                </a:solidFill>
                <a:latin typeface="Arial"/>
                <a:ea typeface="Arial"/>
                <a:cs typeface="Arial"/>
                <a:sym typeface="Arial"/>
              </a:rPr>
              <a:t>TP #0</a:t>
            </a:r>
            <a:endParaRPr sz="1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cxnSp>
        <p:nvCxnSpPr>
          <p:cNvPr id="552" name="Google Shape;552;p69"/>
          <p:cNvCxnSpPr/>
          <p:nvPr/>
        </p:nvCxnSpPr>
        <p:spPr>
          <a:xfrm>
            <a:off x="1132914" y="1990509"/>
            <a:ext cx="3915140" cy="0"/>
          </a:xfrm>
          <a:prstGeom prst="straightConnector1">
            <a:avLst/>
          </a:prstGeom>
          <a:noFill/>
          <a:ln cap="flat" cmpd="sng" w="38100">
            <a:solidFill>
              <a:srgbClr val="595959"/>
            </a:solidFill>
            <a:prstDash val="solid"/>
            <a:miter lim="800000"/>
            <a:headEnd len="sm" w="sm" type="none"/>
            <a:tailEnd len="med" w="med" type="triangle"/>
          </a:ln>
        </p:spPr>
      </p:cxnSp>
      <p:sp>
        <p:nvSpPr>
          <p:cNvPr id="553" name="Google Shape;553;p69"/>
          <p:cNvSpPr/>
          <p:nvPr/>
        </p:nvSpPr>
        <p:spPr>
          <a:xfrm>
            <a:off x="1392953" y="1017585"/>
            <a:ext cx="1644898" cy="2082453"/>
          </a:xfrm>
          <a:prstGeom prst="rect">
            <a:avLst/>
          </a:prstGeom>
          <a:noFill/>
          <a:ln cap="flat" cmpd="sng" w="3810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554" name="Google Shape;554;p69"/>
          <p:cNvCxnSpPr/>
          <p:nvPr/>
        </p:nvCxnSpPr>
        <p:spPr>
          <a:xfrm>
            <a:off x="1502228" y="1430383"/>
            <a:ext cx="0" cy="1077685"/>
          </a:xfrm>
          <a:prstGeom prst="straightConnector1">
            <a:avLst/>
          </a:prstGeom>
          <a:noFill/>
          <a:ln cap="flat" cmpd="sng" w="76200">
            <a:solidFill>
              <a:schemeClr val="accent1"/>
            </a:solidFill>
            <a:prstDash val="solid"/>
            <a:miter lim="800000"/>
            <a:headEnd len="sm" w="sm" type="none"/>
            <a:tailEnd len="sm" w="sm" type="none"/>
          </a:ln>
        </p:spPr>
      </p:cxnSp>
      <p:cxnSp>
        <p:nvCxnSpPr>
          <p:cNvPr id="555" name="Google Shape;555;p69"/>
          <p:cNvCxnSpPr/>
          <p:nvPr/>
        </p:nvCxnSpPr>
        <p:spPr>
          <a:xfrm>
            <a:off x="1668780" y="1600200"/>
            <a:ext cx="0" cy="738052"/>
          </a:xfrm>
          <a:prstGeom prst="straightConnector1">
            <a:avLst/>
          </a:prstGeom>
          <a:noFill/>
          <a:ln cap="flat" cmpd="sng" w="76200">
            <a:solidFill>
              <a:schemeClr val="accent1"/>
            </a:solidFill>
            <a:prstDash val="solid"/>
            <a:miter lim="800000"/>
            <a:headEnd len="sm" w="sm" type="none"/>
            <a:tailEnd len="sm" w="sm" type="none"/>
          </a:ln>
        </p:spPr>
      </p:cxnSp>
      <p:cxnSp>
        <p:nvCxnSpPr>
          <p:cNvPr id="556" name="Google Shape;556;p69"/>
          <p:cNvCxnSpPr/>
          <p:nvPr/>
        </p:nvCxnSpPr>
        <p:spPr>
          <a:xfrm>
            <a:off x="1828800" y="1505495"/>
            <a:ext cx="0" cy="950323"/>
          </a:xfrm>
          <a:prstGeom prst="straightConnector1">
            <a:avLst/>
          </a:prstGeom>
          <a:noFill/>
          <a:ln cap="flat" cmpd="sng" w="76200">
            <a:solidFill>
              <a:schemeClr val="accent1"/>
            </a:solidFill>
            <a:prstDash val="solid"/>
            <a:miter lim="800000"/>
            <a:headEnd len="sm" w="sm" type="none"/>
            <a:tailEnd len="sm" w="sm" type="none"/>
          </a:ln>
        </p:spPr>
      </p:cxnSp>
      <p:cxnSp>
        <p:nvCxnSpPr>
          <p:cNvPr id="557" name="Google Shape;557;p69"/>
          <p:cNvCxnSpPr/>
          <p:nvPr/>
        </p:nvCxnSpPr>
        <p:spPr>
          <a:xfrm>
            <a:off x="2001883" y="1391195"/>
            <a:ext cx="0" cy="1141367"/>
          </a:xfrm>
          <a:prstGeom prst="straightConnector1">
            <a:avLst/>
          </a:prstGeom>
          <a:noFill/>
          <a:ln cap="flat" cmpd="sng" w="76200">
            <a:solidFill>
              <a:schemeClr val="accent1"/>
            </a:solidFill>
            <a:prstDash val="solid"/>
            <a:miter lim="800000"/>
            <a:headEnd len="sm" w="sm" type="none"/>
            <a:tailEnd len="sm" w="sm" type="none"/>
          </a:ln>
        </p:spPr>
      </p:cxnSp>
      <p:cxnSp>
        <p:nvCxnSpPr>
          <p:cNvPr id="558" name="Google Shape;558;p69"/>
          <p:cNvCxnSpPr/>
          <p:nvPr/>
        </p:nvCxnSpPr>
        <p:spPr>
          <a:xfrm>
            <a:off x="2413362" y="1430383"/>
            <a:ext cx="0" cy="1077685"/>
          </a:xfrm>
          <a:prstGeom prst="straightConnector1">
            <a:avLst/>
          </a:prstGeom>
          <a:noFill/>
          <a:ln cap="flat" cmpd="sng" w="76200">
            <a:solidFill>
              <a:schemeClr val="accent2"/>
            </a:solidFill>
            <a:prstDash val="solid"/>
            <a:miter lim="800000"/>
            <a:headEnd len="sm" w="sm" type="none"/>
            <a:tailEnd len="sm" w="sm" type="none"/>
          </a:ln>
        </p:spPr>
      </p:cxnSp>
      <p:cxnSp>
        <p:nvCxnSpPr>
          <p:cNvPr id="559" name="Google Shape;559;p69"/>
          <p:cNvCxnSpPr/>
          <p:nvPr/>
        </p:nvCxnSpPr>
        <p:spPr>
          <a:xfrm>
            <a:off x="2579914" y="1600200"/>
            <a:ext cx="0" cy="738052"/>
          </a:xfrm>
          <a:prstGeom prst="straightConnector1">
            <a:avLst/>
          </a:prstGeom>
          <a:noFill/>
          <a:ln cap="flat" cmpd="sng" w="76200">
            <a:solidFill>
              <a:schemeClr val="accent2"/>
            </a:solidFill>
            <a:prstDash val="solid"/>
            <a:miter lim="800000"/>
            <a:headEnd len="sm" w="sm" type="none"/>
            <a:tailEnd len="sm" w="sm" type="none"/>
          </a:ln>
        </p:spPr>
      </p:cxnSp>
      <p:cxnSp>
        <p:nvCxnSpPr>
          <p:cNvPr id="560" name="Google Shape;560;p69"/>
          <p:cNvCxnSpPr/>
          <p:nvPr/>
        </p:nvCxnSpPr>
        <p:spPr>
          <a:xfrm>
            <a:off x="2739934" y="1505495"/>
            <a:ext cx="0" cy="950323"/>
          </a:xfrm>
          <a:prstGeom prst="straightConnector1">
            <a:avLst/>
          </a:prstGeom>
          <a:noFill/>
          <a:ln cap="flat" cmpd="sng" w="76200">
            <a:solidFill>
              <a:schemeClr val="accent2"/>
            </a:solidFill>
            <a:prstDash val="solid"/>
            <a:miter lim="800000"/>
            <a:headEnd len="sm" w="sm" type="none"/>
            <a:tailEnd len="sm" w="sm" type="none"/>
          </a:ln>
        </p:spPr>
      </p:cxnSp>
      <p:cxnSp>
        <p:nvCxnSpPr>
          <p:cNvPr id="561" name="Google Shape;561;p69"/>
          <p:cNvCxnSpPr/>
          <p:nvPr/>
        </p:nvCxnSpPr>
        <p:spPr>
          <a:xfrm>
            <a:off x="2913017" y="1391195"/>
            <a:ext cx="0" cy="1141367"/>
          </a:xfrm>
          <a:prstGeom prst="straightConnector1">
            <a:avLst/>
          </a:prstGeom>
          <a:noFill/>
          <a:ln cap="flat" cmpd="sng" w="76200">
            <a:solidFill>
              <a:schemeClr val="accent2"/>
            </a:solidFill>
            <a:prstDash val="solid"/>
            <a:miter lim="800000"/>
            <a:headEnd len="sm" w="sm" type="none"/>
            <a:tailEnd len="sm" w="sm" type="none"/>
          </a:ln>
        </p:spPr>
      </p:cxnSp>
      <p:cxnSp>
        <p:nvCxnSpPr>
          <p:cNvPr id="562" name="Google Shape;562;p69"/>
          <p:cNvCxnSpPr/>
          <p:nvPr/>
        </p:nvCxnSpPr>
        <p:spPr>
          <a:xfrm>
            <a:off x="3291839" y="1430383"/>
            <a:ext cx="0" cy="1077685"/>
          </a:xfrm>
          <a:prstGeom prst="straightConnector1">
            <a:avLst/>
          </a:prstGeom>
          <a:noFill/>
          <a:ln cap="flat" cmpd="sng" w="76200">
            <a:solidFill>
              <a:schemeClr val="accent4"/>
            </a:solidFill>
            <a:prstDash val="solid"/>
            <a:miter lim="800000"/>
            <a:headEnd len="sm" w="sm" type="none"/>
            <a:tailEnd len="sm" w="sm" type="none"/>
          </a:ln>
        </p:spPr>
      </p:cxnSp>
      <p:cxnSp>
        <p:nvCxnSpPr>
          <p:cNvPr id="563" name="Google Shape;563;p69"/>
          <p:cNvCxnSpPr/>
          <p:nvPr/>
        </p:nvCxnSpPr>
        <p:spPr>
          <a:xfrm>
            <a:off x="3458391" y="1600200"/>
            <a:ext cx="0" cy="738052"/>
          </a:xfrm>
          <a:prstGeom prst="straightConnector1">
            <a:avLst/>
          </a:prstGeom>
          <a:noFill/>
          <a:ln cap="flat" cmpd="sng" w="76200">
            <a:solidFill>
              <a:schemeClr val="accent4"/>
            </a:solidFill>
            <a:prstDash val="solid"/>
            <a:miter lim="800000"/>
            <a:headEnd len="sm" w="sm" type="none"/>
            <a:tailEnd len="sm" w="sm" type="none"/>
          </a:ln>
        </p:spPr>
      </p:cxnSp>
      <p:cxnSp>
        <p:nvCxnSpPr>
          <p:cNvPr id="564" name="Google Shape;564;p69"/>
          <p:cNvCxnSpPr/>
          <p:nvPr/>
        </p:nvCxnSpPr>
        <p:spPr>
          <a:xfrm>
            <a:off x="3618411" y="1505495"/>
            <a:ext cx="0" cy="950323"/>
          </a:xfrm>
          <a:prstGeom prst="straightConnector1">
            <a:avLst/>
          </a:prstGeom>
          <a:noFill/>
          <a:ln cap="flat" cmpd="sng" w="76200">
            <a:solidFill>
              <a:schemeClr val="accent4"/>
            </a:solidFill>
            <a:prstDash val="solid"/>
            <a:miter lim="800000"/>
            <a:headEnd len="sm" w="sm" type="none"/>
            <a:tailEnd len="sm" w="sm" type="none"/>
          </a:ln>
        </p:spPr>
      </p:cxnSp>
      <p:cxnSp>
        <p:nvCxnSpPr>
          <p:cNvPr id="565" name="Google Shape;565;p69"/>
          <p:cNvCxnSpPr/>
          <p:nvPr/>
        </p:nvCxnSpPr>
        <p:spPr>
          <a:xfrm>
            <a:off x="3791494" y="1391195"/>
            <a:ext cx="0" cy="1141367"/>
          </a:xfrm>
          <a:prstGeom prst="straightConnector1">
            <a:avLst/>
          </a:prstGeom>
          <a:noFill/>
          <a:ln cap="flat" cmpd="sng" w="76200">
            <a:solidFill>
              <a:schemeClr val="accent4"/>
            </a:solidFill>
            <a:prstDash val="solid"/>
            <a:miter lim="800000"/>
            <a:headEnd len="sm" w="sm" type="none"/>
            <a:tailEnd len="sm" w="sm" type="none"/>
          </a:ln>
        </p:spPr>
      </p:cxnSp>
      <p:cxnSp>
        <p:nvCxnSpPr>
          <p:cNvPr id="566" name="Google Shape;566;p69"/>
          <p:cNvCxnSpPr/>
          <p:nvPr/>
        </p:nvCxnSpPr>
        <p:spPr>
          <a:xfrm>
            <a:off x="4124597" y="1430383"/>
            <a:ext cx="0" cy="1077685"/>
          </a:xfrm>
          <a:prstGeom prst="straightConnector1">
            <a:avLst/>
          </a:prstGeom>
          <a:noFill/>
          <a:ln cap="flat" cmpd="sng" w="76200">
            <a:solidFill>
              <a:schemeClr val="accent6"/>
            </a:solidFill>
            <a:prstDash val="solid"/>
            <a:miter lim="800000"/>
            <a:headEnd len="sm" w="sm" type="none"/>
            <a:tailEnd len="sm" w="sm" type="none"/>
          </a:ln>
        </p:spPr>
      </p:cxnSp>
      <p:cxnSp>
        <p:nvCxnSpPr>
          <p:cNvPr id="567" name="Google Shape;567;p69"/>
          <p:cNvCxnSpPr/>
          <p:nvPr/>
        </p:nvCxnSpPr>
        <p:spPr>
          <a:xfrm>
            <a:off x="4291148" y="1600200"/>
            <a:ext cx="0" cy="738052"/>
          </a:xfrm>
          <a:prstGeom prst="straightConnector1">
            <a:avLst/>
          </a:prstGeom>
          <a:noFill/>
          <a:ln cap="flat" cmpd="sng" w="76200">
            <a:solidFill>
              <a:schemeClr val="accent6"/>
            </a:solidFill>
            <a:prstDash val="solid"/>
            <a:miter lim="800000"/>
            <a:headEnd len="sm" w="sm" type="none"/>
            <a:tailEnd len="sm" w="sm" type="none"/>
          </a:ln>
        </p:spPr>
      </p:cxnSp>
      <p:cxnSp>
        <p:nvCxnSpPr>
          <p:cNvPr id="568" name="Google Shape;568;p69"/>
          <p:cNvCxnSpPr/>
          <p:nvPr/>
        </p:nvCxnSpPr>
        <p:spPr>
          <a:xfrm>
            <a:off x="4451168" y="1505495"/>
            <a:ext cx="0" cy="950323"/>
          </a:xfrm>
          <a:prstGeom prst="straightConnector1">
            <a:avLst/>
          </a:prstGeom>
          <a:noFill/>
          <a:ln cap="flat" cmpd="sng" w="76200">
            <a:solidFill>
              <a:schemeClr val="accent6"/>
            </a:solidFill>
            <a:prstDash val="solid"/>
            <a:miter lim="800000"/>
            <a:headEnd len="sm" w="sm" type="none"/>
            <a:tailEnd len="sm" w="sm" type="none"/>
          </a:ln>
        </p:spPr>
      </p:cxnSp>
      <p:cxnSp>
        <p:nvCxnSpPr>
          <p:cNvPr id="569" name="Google Shape;569;p69"/>
          <p:cNvCxnSpPr/>
          <p:nvPr/>
        </p:nvCxnSpPr>
        <p:spPr>
          <a:xfrm>
            <a:off x="4624251" y="1391195"/>
            <a:ext cx="0" cy="1141367"/>
          </a:xfrm>
          <a:prstGeom prst="straightConnector1">
            <a:avLst/>
          </a:prstGeom>
          <a:noFill/>
          <a:ln cap="flat" cmpd="sng" w="76200">
            <a:solidFill>
              <a:schemeClr val="accent6"/>
            </a:solidFill>
            <a:prstDash val="solid"/>
            <a:miter lim="800000"/>
            <a:headEnd len="sm" w="sm" type="none"/>
            <a:tailEnd len="sm" w="sm" type="none"/>
          </a:ln>
        </p:spPr>
      </p:cxnSp>
      <p:sp>
        <p:nvSpPr>
          <p:cNvPr id="570" name="Google Shape;570;p69"/>
          <p:cNvSpPr/>
          <p:nvPr/>
        </p:nvSpPr>
        <p:spPr>
          <a:xfrm rot="5400000">
            <a:off x="1719974" y="599087"/>
            <a:ext cx="121024" cy="632012"/>
          </a:xfrm>
          <a:prstGeom prst="leftBrace">
            <a:avLst>
              <a:gd fmla="val 8333" name="adj1"/>
              <a:gd fmla="val 50000" name="adj2"/>
            </a:avLst>
          </a:prstGeom>
          <a:noFill/>
          <a:ln cap="flat" cmpd="sng" w="381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71" name="Google Shape;571;p69"/>
          <p:cNvSpPr txBox="1"/>
          <p:nvPr/>
        </p:nvSpPr>
        <p:spPr>
          <a:xfrm>
            <a:off x="1411874" y="374021"/>
            <a:ext cx="737221"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accent1"/>
                </a:solidFill>
                <a:latin typeface="Arial"/>
                <a:ea typeface="Arial"/>
                <a:cs typeface="Arial"/>
                <a:sym typeface="Arial"/>
              </a:rPr>
              <a:t> </a:t>
            </a:r>
            <a:endParaRPr sz="1100"/>
          </a:p>
          <a:p>
            <a:pPr indent="0" lvl="0" marL="0" marR="0" rtl="0" algn="ctr">
              <a:spcBef>
                <a:spcPts val="0"/>
              </a:spcBef>
              <a:spcAft>
                <a:spcPts val="0"/>
              </a:spcAft>
              <a:buNone/>
            </a:pPr>
            <a:r>
              <a:rPr lang="en" sz="1200">
                <a:solidFill>
                  <a:schemeClr val="accent1"/>
                </a:solidFill>
                <a:latin typeface="Arial"/>
                <a:ea typeface="Arial"/>
                <a:cs typeface="Arial"/>
                <a:sym typeface="Arial"/>
              </a:rPr>
              <a:t>Layer #1</a:t>
            </a:r>
            <a:endParaRPr sz="1100"/>
          </a:p>
        </p:txBody>
      </p:sp>
      <p:sp>
        <p:nvSpPr>
          <p:cNvPr id="572" name="Google Shape;572;p69"/>
          <p:cNvSpPr/>
          <p:nvPr/>
        </p:nvSpPr>
        <p:spPr>
          <a:xfrm rot="5400000">
            <a:off x="2627650" y="611996"/>
            <a:ext cx="121024" cy="632012"/>
          </a:xfrm>
          <a:prstGeom prst="leftBrace">
            <a:avLst>
              <a:gd fmla="val 8333" name="adj1"/>
              <a:gd fmla="val 50000" name="adj2"/>
            </a:avLst>
          </a:prstGeom>
          <a:noFill/>
          <a:ln cap="flat" cmpd="sng" w="381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accent2"/>
              </a:solidFill>
              <a:latin typeface="Arial"/>
              <a:ea typeface="Arial"/>
              <a:cs typeface="Arial"/>
              <a:sym typeface="Arial"/>
            </a:endParaRPr>
          </a:p>
        </p:txBody>
      </p:sp>
      <p:sp>
        <p:nvSpPr>
          <p:cNvPr id="573" name="Google Shape;573;p69"/>
          <p:cNvSpPr txBox="1"/>
          <p:nvPr/>
        </p:nvSpPr>
        <p:spPr>
          <a:xfrm>
            <a:off x="2319551" y="386930"/>
            <a:ext cx="737222"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accent2"/>
                </a:solidFill>
                <a:latin typeface="Arial"/>
                <a:ea typeface="Arial"/>
                <a:cs typeface="Arial"/>
                <a:sym typeface="Arial"/>
              </a:rPr>
              <a:t> </a:t>
            </a:r>
            <a:endParaRPr sz="1100"/>
          </a:p>
          <a:p>
            <a:pPr indent="0" lvl="0" marL="0" marR="0" rtl="0" algn="ctr">
              <a:spcBef>
                <a:spcPts val="0"/>
              </a:spcBef>
              <a:spcAft>
                <a:spcPts val="0"/>
              </a:spcAft>
              <a:buNone/>
            </a:pPr>
            <a:r>
              <a:rPr lang="en" sz="1200">
                <a:solidFill>
                  <a:schemeClr val="accent2"/>
                </a:solidFill>
                <a:latin typeface="Arial"/>
                <a:ea typeface="Arial"/>
                <a:cs typeface="Arial"/>
                <a:sym typeface="Arial"/>
              </a:rPr>
              <a:t>Layer #2</a:t>
            </a:r>
            <a:endParaRPr sz="1100"/>
          </a:p>
        </p:txBody>
      </p:sp>
      <p:sp>
        <p:nvSpPr>
          <p:cNvPr id="574" name="Google Shape;574;p69"/>
          <p:cNvSpPr/>
          <p:nvPr/>
        </p:nvSpPr>
        <p:spPr>
          <a:xfrm rot="5400000">
            <a:off x="3488262" y="611996"/>
            <a:ext cx="121024" cy="632012"/>
          </a:xfrm>
          <a:prstGeom prst="leftBrace">
            <a:avLst>
              <a:gd fmla="val 8333" name="adj1"/>
              <a:gd fmla="val 50000" name="adj2"/>
            </a:avLst>
          </a:prstGeom>
          <a:noFill/>
          <a:ln cap="flat" cmpd="sng" w="381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75" name="Google Shape;575;p69"/>
          <p:cNvSpPr txBox="1"/>
          <p:nvPr/>
        </p:nvSpPr>
        <p:spPr>
          <a:xfrm>
            <a:off x="3180163" y="386930"/>
            <a:ext cx="737222"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accent4"/>
                </a:solidFill>
                <a:latin typeface="Arial"/>
                <a:ea typeface="Arial"/>
                <a:cs typeface="Arial"/>
                <a:sym typeface="Arial"/>
              </a:rPr>
              <a:t> </a:t>
            </a:r>
            <a:endParaRPr sz="1100"/>
          </a:p>
          <a:p>
            <a:pPr indent="0" lvl="0" marL="0" marR="0" rtl="0" algn="ctr">
              <a:spcBef>
                <a:spcPts val="0"/>
              </a:spcBef>
              <a:spcAft>
                <a:spcPts val="0"/>
              </a:spcAft>
              <a:buNone/>
            </a:pPr>
            <a:r>
              <a:rPr lang="en" sz="1200">
                <a:solidFill>
                  <a:schemeClr val="accent4"/>
                </a:solidFill>
                <a:latin typeface="Arial"/>
                <a:ea typeface="Arial"/>
                <a:cs typeface="Arial"/>
                <a:sym typeface="Arial"/>
              </a:rPr>
              <a:t>Layer #3</a:t>
            </a:r>
            <a:endParaRPr sz="1100"/>
          </a:p>
        </p:txBody>
      </p:sp>
      <p:sp>
        <p:nvSpPr>
          <p:cNvPr id="576" name="Google Shape;576;p69"/>
          <p:cNvSpPr/>
          <p:nvPr/>
        </p:nvSpPr>
        <p:spPr>
          <a:xfrm rot="5400000">
            <a:off x="4348874" y="614250"/>
            <a:ext cx="121024" cy="632012"/>
          </a:xfrm>
          <a:prstGeom prst="leftBrace">
            <a:avLst>
              <a:gd fmla="val 8333" name="adj1"/>
              <a:gd fmla="val 50000" name="adj2"/>
            </a:avLst>
          </a:prstGeom>
          <a:noFill/>
          <a:ln cap="flat" cmpd="sng" w="381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577" name="Google Shape;577;p69"/>
          <p:cNvSpPr txBox="1"/>
          <p:nvPr/>
        </p:nvSpPr>
        <p:spPr>
          <a:xfrm>
            <a:off x="4040774" y="389183"/>
            <a:ext cx="737222"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accent6"/>
                </a:solidFill>
                <a:latin typeface="Arial"/>
                <a:ea typeface="Arial"/>
                <a:cs typeface="Arial"/>
                <a:sym typeface="Arial"/>
              </a:rPr>
              <a:t> </a:t>
            </a:r>
            <a:endParaRPr sz="1100"/>
          </a:p>
          <a:p>
            <a:pPr indent="0" lvl="0" marL="0" marR="0" rtl="0" algn="ctr">
              <a:spcBef>
                <a:spcPts val="0"/>
              </a:spcBef>
              <a:spcAft>
                <a:spcPts val="0"/>
              </a:spcAft>
              <a:buNone/>
            </a:pPr>
            <a:r>
              <a:rPr lang="en" sz="1200">
                <a:solidFill>
                  <a:schemeClr val="accent6"/>
                </a:solidFill>
                <a:latin typeface="Arial"/>
                <a:ea typeface="Arial"/>
                <a:cs typeface="Arial"/>
                <a:sym typeface="Arial"/>
              </a:rPr>
              <a:t>Layer #4</a:t>
            </a:r>
            <a:endParaRPr sz="1100"/>
          </a:p>
        </p:txBody>
      </p:sp>
      <p:sp>
        <p:nvSpPr>
          <p:cNvPr id="578" name="Google Shape;578;p69"/>
          <p:cNvSpPr txBox="1"/>
          <p:nvPr/>
        </p:nvSpPr>
        <p:spPr>
          <a:xfrm>
            <a:off x="2591825" y="268277"/>
            <a:ext cx="1107076"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Transformer</a:t>
            </a:r>
            <a:endParaRPr sz="1400">
              <a:solidFill>
                <a:schemeClr val="dk1"/>
              </a:solidFill>
              <a:latin typeface="Arial"/>
              <a:ea typeface="Arial"/>
              <a:cs typeface="Arial"/>
              <a:sym typeface="Arial"/>
            </a:endParaRPr>
          </a:p>
        </p:txBody>
      </p:sp>
      <p:sp>
        <p:nvSpPr>
          <p:cNvPr id="579" name="Google Shape;579;p69"/>
          <p:cNvSpPr txBox="1"/>
          <p:nvPr/>
        </p:nvSpPr>
        <p:spPr>
          <a:xfrm>
            <a:off x="2483758" y="2846126"/>
            <a:ext cx="554094" cy="2539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PP #1</a:t>
            </a:r>
            <a:endParaRPr sz="1100"/>
          </a:p>
        </p:txBody>
      </p:sp>
      <p:sp>
        <p:nvSpPr>
          <p:cNvPr id="580" name="Google Shape;580;p69"/>
          <p:cNvSpPr/>
          <p:nvPr/>
        </p:nvSpPr>
        <p:spPr>
          <a:xfrm>
            <a:off x="3147642" y="1030494"/>
            <a:ext cx="1644899" cy="2069542"/>
          </a:xfrm>
          <a:prstGeom prst="rect">
            <a:avLst/>
          </a:prstGeom>
          <a:noFill/>
          <a:ln cap="flat" cmpd="sng" w="38100">
            <a:solidFill>
              <a:srgbClr val="7030A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81" name="Google Shape;581;p69"/>
          <p:cNvSpPr/>
          <p:nvPr/>
        </p:nvSpPr>
        <p:spPr>
          <a:xfrm>
            <a:off x="1419848" y="1297641"/>
            <a:ext cx="1592294" cy="683015"/>
          </a:xfrm>
          <a:prstGeom prst="roundRect">
            <a:avLst>
              <a:gd fmla="val 16667" name="adj"/>
            </a:avLst>
          </a:prstGeom>
          <a:solidFill>
            <a:srgbClr val="0070C0">
              <a:alpha val="29803"/>
            </a:srgbClr>
          </a:solidFill>
          <a:ln cap="flat" cmpd="sng" w="38100">
            <a:solidFill>
              <a:schemeClr val="accent1"/>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82" name="Google Shape;582;p69"/>
          <p:cNvSpPr txBox="1"/>
          <p:nvPr/>
        </p:nvSpPr>
        <p:spPr>
          <a:xfrm>
            <a:off x="4209769" y="2849168"/>
            <a:ext cx="554094" cy="2539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PP #2</a:t>
            </a:r>
            <a:endParaRPr sz="1100"/>
          </a:p>
        </p:txBody>
      </p:sp>
      <p:sp>
        <p:nvSpPr>
          <p:cNvPr id="583" name="Google Shape;583;p69"/>
          <p:cNvSpPr/>
          <p:nvPr/>
        </p:nvSpPr>
        <p:spPr>
          <a:xfrm>
            <a:off x="1419255" y="2005494"/>
            <a:ext cx="1592294" cy="683015"/>
          </a:xfrm>
          <a:prstGeom prst="roundRect">
            <a:avLst>
              <a:gd fmla="val 16667" name="adj"/>
            </a:avLst>
          </a:prstGeom>
          <a:solidFill>
            <a:srgbClr val="C55A11">
              <a:alpha val="29803"/>
            </a:srgbClr>
          </a:solidFill>
          <a:ln cap="flat" cmpd="sng" w="38100">
            <a:solidFill>
              <a:srgbClr val="C55A11"/>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584" name="Google Shape;584;p69"/>
          <p:cNvSpPr txBox="1"/>
          <p:nvPr/>
        </p:nvSpPr>
        <p:spPr>
          <a:xfrm>
            <a:off x="1419255" y="2672128"/>
            <a:ext cx="545678" cy="2539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200">
                <a:solidFill>
                  <a:schemeClr val="dk1"/>
                </a:solidFill>
                <a:latin typeface="Arial"/>
                <a:ea typeface="Arial"/>
                <a:cs typeface="Arial"/>
                <a:sym typeface="Arial"/>
              </a:rPr>
              <a:t>TP #1</a:t>
            </a:r>
            <a:endParaRPr sz="1100"/>
          </a:p>
        </p:txBody>
      </p:sp>
      <p:sp>
        <p:nvSpPr>
          <p:cNvPr id="585" name="Google Shape;585;p69"/>
          <p:cNvSpPr txBox="1"/>
          <p:nvPr/>
        </p:nvSpPr>
        <p:spPr>
          <a:xfrm>
            <a:off x="1392953" y="1075186"/>
            <a:ext cx="545678" cy="2539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TP #0</a:t>
            </a:r>
            <a:endParaRPr sz="1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cxnSp>
        <p:nvCxnSpPr>
          <p:cNvPr id="590" name="Google Shape;590;p70"/>
          <p:cNvCxnSpPr/>
          <p:nvPr/>
        </p:nvCxnSpPr>
        <p:spPr>
          <a:xfrm>
            <a:off x="1132914" y="1990509"/>
            <a:ext cx="3915140" cy="0"/>
          </a:xfrm>
          <a:prstGeom prst="straightConnector1">
            <a:avLst/>
          </a:prstGeom>
          <a:noFill/>
          <a:ln cap="flat" cmpd="sng" w="38100">
            <a:solidFill>
              <a:srgbClr val="595959"/>
            </a:solidFill>
            <a:prstDash val="solid"/>
            <a:miter lim="800000"/>
            <a:headEnd len="sm" w="sm" type="none"/>
            <a:tailEnd len="med" w="med" type="triangle"/>
          </a:ln>
        </p:spPr>
      </p:cxnSp>
      <p:sp>
        <p:nvSpPr>
          <p:cNvPr id="591" name="Google Shape;591;p70"/>
          <p:cNvSpPr/>
          <p:nvPr/>
        </p:nvSpPr>
        <p:spPr>
          <a:xfrm>
            <a:off x="1392953" y="1017585"/>
            <a:ext cx="1644898" cy="2082453"/>
          </a:xfrm>
          <a:prstGeom prst="rect">
            <a:avLst/>
          </a:prstGeom>
          <a:noFill/>
          <a:ln cap="flat" cmpd="sng" w="38100">
            <a:solidFill>
              <a:srgbClr val="00206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cxnSp>
        <p:nvCxnSpPr>
          <p:cNvPr id="592" name="Google Shape;592;p70"/>
          <p:cNvCxnSpPr/>
          <p:nvPr/>
        </p:nvCxnSpPr>
        <p:spPr>
          <a:xfrm>
            <a:off x="1502228" y="1430383"/>
            <a:ext cx="0" cy="1077685"/>
          </a:xfrm>
          <a:prstGeom prst="straightConnector1">
            <a:avLst/>
          </a:prstGeom>
          <a:noFill/>
          <a:ln cap="flat" cmpd="sng" w="76200">
            <a:solidFill>
              <a:schemeClr val="accent1"/>
            </a:solidFill>
            <a:prstDash val="solid"/>
            <a:miter lim="800000"/>
            <a:headEnd len="sm" w="sm" type="none"/>
            <a:tailEnd len="sm" w="sm" type="none"/>
          </a:ln>
        </p:spPr>
      </p:cxnSp>
      <p:cxnSp>
        <p:nvCxnSpPr>
          <p:cNvPr id="593" name="Google Shape;593;p70"/>
          <p:cNvCxnSpPr/>
          <p:nvPr/>
        </p:nvCxnSpPr>
        <p:spPr>
          <a:xfrm>
            <a:off x="1668780" y="1600200"/>
            <a:ext cx="0" cy="738052"/>
          </a:xfrm>
          <a:prstGeom prst="straightConnector1">
            <a:avLst/>
          </a:prstGeom>
          <a:noFill/>
          <a:ln cap="flat" cmpd="sng" w="76200">
            <a:solidFill>
              <a:schemeClr val="accent1"/>
            </a:solidFill>
            <a:prstDash val="solid"/>
            <a:miter lim="800000"/>
            <a:headEnd len="sm" w="sm" type="none"/>
            <a:tailEnd len="sm" w="sm" type="none"/>
          </a:ln>
        </p:spPr>
      </p:cxnSp>
      <p:cxnSp>
        <p:nvCxnSpPr>
          <p:cNvPr id="594" name="Google Shape;594;p70"/>
          <p:cNvCxnSpPr/>
          <p:nvPr/>
        </p:nvCxnSpPr>
        <p:spPr>
          <a:xfrm>
            <a:off x="1828800" y="1505495"/>
            <a:ext cx="0" cy="950323"/>
          </a:xfrm>
          <a:prstGeom prst="straightConnector1">
            <a:avLst/>
          </a:prstGeom>
          <a:noFill/>
          <a:ln cap="flat" cmpd="sng" w="76200">
            <a:solidFill>
              <a:schemeClr val="accent1"/>
            </a:solidFill>
            <a:prstDash val="solid"/>
            <a:miter lim="800000"/>
            <a:headEnd len="sm" w="sm" type="none"/>
            <a:tailEnd len="sm" w="sm" type="none"/>
          </a:ln>
        </p:spPr>
      </p:cxnSp>
      <p:cxnSp>
        <p:nvCxnSpPr>
          <p:cNvPr id="595" name="Google Shape;595;p70"/>
          <p:cNvCxnSpPr/>
          <p:nvPr/>
        </p:nvCxnSpPr>
        <p:spPr>
          <a:xfrm>
            <a:off x="2001883" y="1391195"/>
            <a:ext cx="0" cy="1141367"/>
          </a:xfrm>
          <a:prstGeom prst="straightConnector1">
            <a:avLst/>
          </a:prstGeom>
          <a:noFill/>
          <a:ln cap="flat" cmpd="sng" w="76200">
            <a:solidFill>
              <a:schemeClr val="accent1"/>
            </a:solidFill>
            <a:prstDash val="solid"/>
            <a:miter lim="800000"/>
            <a:headEnd len="sm" w="sm" type="none"/>
            <a:tailEnd len="sm" w="sm" type="none"/>
          </a:ln>
        </p:spPr>
      </p:cxnSp>
      <p:cxnSp>
        <p:nvCxnSpPr>
          <p:cNvPr id="596" name="Google Shape;596;p70"/>
          <p:cNvCxnSpPr/>
          <p:nvPr/>
        </p:nvCxnSpPr>
        <p:spPr>
          <a:xfrm>
            <a:off x="2413362" y="1430383"/>
            <a:ext cx="0" cy="1077685"/>
          </a:xfrm>
          <a:prstGeom prst="straightConnector1">
            <a:avLst/>
          </a:prstGeom>
          <a:noFill/>
          <a:ln cap="flat" cmpd="sng" w="76200">
            <a:solidFill>
              <a:schemeClr val="accent2"/>
            </a:solidFill>
            <a:prstDash val="solid"/>
            <a:miter lim="800000"/>
            <a:headEnd len="sm" w="sm" type="none"/>
            <a:tailEnd len="sm" w="sm" type="none"/>
          </a:ln>
        </p:spPr>
      </p:cxnSp>
      <p:cxnSp>
        <p:nvCxnSpPr>
          <p:cNvPr id="597" name="Google Shape;597;p70"/>
          <p:cNvCxnSpPr/>
          <p:nvPr/>
        </p:nvCxnSpPr>
        <p:spPr>
          <a:xfrm>
            <a:off x="2579914" y="1600200"/>
            <a:ext cx="0" cy="738052"/>
          </a:xfrm>
          <a:prstGeom prst="straightConnector1">
            <a:avLst/>
          </a:prstGeom>
          <a:noFill/>
          <a:ln cap="flat" cmpd="sng" w="76200">
            <a:solidFill>
              <a:schemeClr val="accent2"/>
            </a:solidFill>
            <a:prstDash val="solid"/>
            <a:miter lim="800000"/>
            <a:headEnd len="sm" w="sm" type="none"/>
            <a:tailEnd len="sm" w="sm" type="none"/>
          </a:ln>
        </p:spPr>
      </p:cxnSp>
      <p:cxnSp>
        <p:nvCxnSpPr>
          <p:cNvPr id="598" name="Google Shape;598;p70"/>
          <p:cNvCxnSpPr/>
          <p:nvPr/>
        </p:nvCxnSpPr>
        <p:spPr>
          <a:xfrm>
            <a:off x="2739934" y="1505495"/>
            <a:ext cx="0" cy="950323"/>
          </a:xfrm>
          <a:prstGeom prst="straightConnector1">
            <a:avLst/>
          </a:prstGeom>
          <a:noFill/>
          <a:ln cap="flat" cmpd="sng" w="76200">
            <a:solidFill>
              <a:schemeClr val="accent2"/>
            </a:solidFill>
            <a:prstDash val="solid"/>
            <a:miter lim="800000"/>
            <a:headEnd len="sm" w="sm" type="none"/>
            <a:tailEnd len="sm" w="sm" type="none"/>
          </a:ln>
        </p:spPr>
      </p:cxnSp>
      <p:cxnSp>
        <p:nvCxnSpPr>
          <p:cNvPr id="599" name="Google Shape;599;p70"/>
          <p:cNvCxnSpPr/>
          <p:nvPr/>
        </p:nvCxnSpPr>
        <p:spPr>
          <a:xfrm>
            <a:off x="2913017" y="1391195"/>
            <a:ext cx="0" cy="1141367"/>
          </a:xfrm>
          <a:prstGeom prst="straightConnector1">
            <a:avLst/>
          </a:prstGeom>
          <a:noFill/>
          <a:ln cap="flat" cmpd="sng" w="76200">
            <a:solidFill>
              <a:schemeClr val="accent2"/>
            </a:solidFill>
            <a:prstDash val="solid"/>
            <a:miter lim="800000"/>
            <a:headEnd len="sm" w="sm" type="none"/>
            <a:tailEnd len="sm" w="sm" type="none"/>
          </a:ln>
        </p:spPr>
      </p:cxnSp>
      <p:cxnSp>
        <p:nvCxnSpPr>
          <p:cNvPr id="600" name="Google Shape;600;p70"/>
          <p:cNvCxnSpPr/>
          <p:nvPr/>
        </p:nvCxnSpPr>
        <p:spPr>
          <a:xfrm>
            <a:off x="3291839" y="1430383"/>
            <a:ext cx="0" cy="1077685"/>
          </a:xfrm>
          <a:prstGeom prst="straightConnector1">
            <a:avLst/>
          </a:prstGeom>
          <a:noFill/>
          <a:ln cap="flat" cmpd="sng" w="76200">
            <a:solidFill>
              <a:schemeClr val="accent4"/>
            </a:solidFill>
            <a:prstDash val="solid"/>
            <a:miter lim="800000"/>
            <a:headEnd len="sm" w="sm" type="none"/>
            <a:tailEnd len="sm" w="sm" type="none"/>
          </a:ln>
        </p:spPr>
      </p:cxnSp>
      <p:cxnSp>
        <p:nvCxnSpPr>
          <p:cNvPr id="601" name="Google Shape;601;p70"/>
          <p:cNvCxnSpPr/>
          <p:nvPr/>
        </p:nvCxnSpPr>
        <p:spPr>
          <a:xfrm>
            <a:off x="3458391" y="1600200"/>
            <a:ext cx="0" cy="738052"/>
          </a:xfrm>
          <a:prstGeom prst="straightConnector1">
            <a:avLst/>
          </a:prstGeom>
          <a:noFill/>
          <a:ln cap="flat" cmpd="sng" w="76200">
            <a:solidFill>
              <a:schemeClr val="accent4"/>
            </a:solidFill>
            <a:prstDash val="solid"/>
            <a:miter lim="800000"/>
            <a:headEnd len="sm" w="sm" type="none"/>
            <a:tailEnd len="sm" w="sm" type="none"/>
          </a:ln>
        </p:spPr>
      </p:cxnSp>
      <p:cxnSp>
        <p:nvCxnSpPr>
          <p:cNvPr id="602" name="Google Shape;602;p70"/>
          <p:cNvCxnSpPr/>
          <p:nvPr/>
        </p:nvCxnSpPr>
        <p:spPr>
          <a:xfrm>
            <a:off x="3618411" y="1505495"/>
            <a:ext cx="0" cy="950323"/>
          </a:xfrm>
          <a:prstGeom prst="straightConnector1">
            <a:avLst/>
          </a:prstGeom>
          <a:noFill/>
          <a:ln cap="flat" cmpd="sng" w="76200">
            <a:solidFill>
              <a:schemeClr val="accent4"/>
            </a:solidFill>
            <a:prstDash val="solid"/>
            <a:miter lim="800000"/>
            <a:headEnd len="sm" w="sm" type="none"/>
            <a:tailEnd len="sm" w="sm" type="none"/>
          </a:ln>
        </p:spPr>
      </p:cxnSp>
      <p:cxnSp>
        <p:nvCxnSpPr>
          <p:cNvPr id="603" name="Google Shape;603;p70"/>
          <p:cNvCxnSpPr/>
          <p:nvPr/>
        </p:nvCxnSpPr>
        <p:spPr>
          <a:xfrm>
            <a:off x="3791494" y="1391195"/>
            <a:ext cx="0" cy="1141367"/>
          </a:xfrm>
          <a:prstGeom prst="straightConnector1">
            <a:avLst/>
          </a:prstGeom>
          <a:noFill/>
          <a:ln cap="flat" cmpd="sng" w="76200">
            <a:solidFill>
              <a:schemeClr val="accent4"/>
            </a:solidFill>
            <a:prstDash val="solid"/>
            <a:miter lim="800000"/>
            <a:headEnd len="sm" w="sm" type="none"/>
            <a:tailEnd len="sm" w="sm" type="none"/>
          </a:ln>
        </p:spPr>
      </p:cxnSp>
      <p:cxnSp>
        <p:nvCxnSpPr>
          <p:cNvPr id="604" name="Google Shape;604;p70"/>
          <p:cNvCxnSpPr/>
          <p:nvPr/>
        </p:nvCxnSpPr>
        <p:spPr>
          <a:xfrm>
            <a:off x="4124597" y="1430383"/>
            <a:ext cx="0" cy="1077685"/>
          </a:xfrm>
          <a:prstGeom prst="straightConnector1">
            <a:avLst/>
          </a:prstGeom>
          <a:noFill/>
          <a:ln cap="flat" cmpd="sng" w="76200">
            <a:solidFill>
              <a:schemeClr val="accent6"/>
            </a:solidFill>
            <a:prstDash val="solid"/>
            <a:miter lim="800000"/>
            <a:headEnd len="sm" w="sm" type="none"/>
            <a:tailEnd len="sm" w="sm" type="none"/>
          </a:ln>
        </p:spPr>
      </p:cxnSp>
      <p:cxnSp>
        <p:nvCxnSpPr>
          <p:cNvPr id="605" name="Google Shape;605;p70"/>
          <p:cNvCxnSpPr/>
          <p:nvPr/>
        </p:nvCxnSpPr>
        <p:spPr>
          <a:xfrm>
            <a:off x="4291148" y="1600200"/>
            <a:ext cx="0" cy="738052"/>
          </a:xfrm>
          <a:prstGeom prst="straightConnector1">
            <a:avLst/>
          </a:prstGeom>
          <a:noFill/>
          <a:ln cap="flat" cmpd="sng" w="76200">
            <a:solidFill>
              <a:schemeClr val="accent6"/>
            </a:solidFill>
            <a:prstDash val="solid"/>
            <a:miter lim="800000"/>
            <a:headEnd len="sm" w="sm" type="none"/>
            <a:tailEnd len="sm" w="sm" type="none"/>
          </a:ln>
        </p:spPr>
      </p:cxnSp>
      <p:cxnSp>
        <p:nvCxnSpPr>
          <p:cNvPr id="606" name="Google Shape;606;p70"/>
          <p:cNvCxnSpPr/>
          <p:nvPr/>
        </p:nvCxnSpPr>
        <p:spPr>
          <a:xfrm>
            <a:off x="4451168" y="1505495"/>
            <a:ext cx="0" cy="950323"/>
          </a:xfrm>
          <a:prstGeom prst="straightConnector1">
            <a:avLst/>
          </a:prstGeom>
          <a:noFill/>
          <a:ln cap="flat" cmpd="sng" w="76200">
            <a:solidFill>
              <a:schemeClr val="accent6"/>
            </a:solidFill>
            <a:prstDash val="solid"/>
            <a:miter lim="800000"/>
            <a:headEnd len="sm" w="sm" type="none"/>
            <a:tailEnd len="sm" w="sm" type="none"/>
          </a:ln>
        </p:spPr>
      </p:cxnSp>
      <p:cxnSp>
        <p:nvCxnSpPr>
          <p:cNvPr id="607" name="Google Shape;607;p70"/>
          <p:cNvCxnSpPr/>
          <p:nvPr/>
        </p:nvCxnSpPr>
        <p:spPr>
          <a:xfrm>
            <a:off x="4624251" y="1391195"/>
            <a:ext cx="0" cy="1141367"/>
          </a:xfrm>
          <a:prstGeom prst="straightConnector1">
            <a:avLst/>
          </a:prstGeom>
          <a:noFill/>
          <a:ln cap="flat" cmpd="sng" w="76200">
            <a:solidFill>
              <a:schemeClr val="accent6"/>
            </a:solidFill>
            <a:prstDash val="solid"/>
            <a:miter lim="800000"/>
            <a:headEnd len="sm" w="sm" type="none"/>
            <a:tailEnd len="sm" w="sm" type="none"/>
          </a:ln>
        </p:spPr>
      </p:cxnSp>
      <p:sp>
        <p:nvSpPr>
          <p:cNvPr id="608" name="Google Shape;608;p70"/>
          <p:cNvSpPr/>
          <p:nvPr/>
        </p:nvSpPr>
        <p:spPr>
          <a:xfrm rot="5400000">
            <a:off x="1719974" y="599087"/>
            <a:ext cx="121024" cy="632012"/>
          </a:xfrm>
          <a:prstGeom prst="leftBrace">
            <a:avLst>
              <a:gd fmla="val 8333" name="adj1"/>
              <a:gd fmla="val 50000" name="adj2"/>
            </a:avLst>
          </a:prstGeom>
          <a:noFill/>
          <a:ln cap="flat" cmpd="sng" w="381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609" name="Google Shape;609;p70"/>
          <p:cNvSpPr txBox="1"/>
          <p:nvPr/>
        </p:nvSpPr>
        <p:spPr>
          <a:xfrm>
            <a:off x="1411874" y="374021"/>
            <a:ext cx="737221"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accent1"/>
                </a:solidFill>
                <a:latin typeface="Arial"/>
                <a:ea typeface="Arial"/>
                <a:cs typeface="Arial"/>
                <a:sym typeface="Arial"/>
              </a:rPr>
              <a:t> </a:t>
            </a:r>
            <a:endParaRPr sz="1100"/>
          </a:p>
          <a:p>
            <a:pPr indent="0" lvl="0" marL="0" marR="0" rtl="0" algn="ctr">
              <a:spcBef>
                <a:spcPts val="0"/>
              </a:spcBef>
              <a:spcAft>
                <a:spcPts val="0"/>
              </a:spcAft>
              <a:buNone/>
            </a:pPr>
            <a:r>
              <a:rPr lang="en" sz="1200">
                <a:solidFill>
                  <a:schemeClr val="accent1"/>
                </a:solidFill>
                <a:latin typeface="Arial"/>
                <a:ea typeface="Arial"/>
                <a:cs typeface="Arial"/>
                <a:sym typeface="Arial"/>
              </a:rPr>
              <a:t>Layer #1</a:t>
            </a:r>
            <a:endParaRPr sz="1100"/>
          </a:p>
        </p:txBody>
      </p:sp>
      <p:sp>
        <p:nvSpPr>
          <p:cNvPr id="610" name="Google Shape;610;p70"/>
          <p:cNvSpPr/>
          <p:nvPr/>
        </p:nvSpPr>
        <p:spPr>
          <a:xfrm rot="5400000">
            <a:off x="2627650" y="611996"/>
            <a:ext cx="121024" cy="632012"/>
          </a:xfrm>
          <a:prstGeom prst="leftBrace">
            <a:avLst>
              <a:gd fmla="val 8333" name="adj1"/>
              <a:gd fmla="val 50000" name="adj2"/>
            </a:avLst>
          </a:prstGeom>
          <a:noFill/>
          <a:ln cap="flat" cmpd="sng" w="381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accent2"/>
              </a:solidFill>
              <a:latin typeface="Arial"/>
              <a:ea typeface="Arial"/>
              <a:cs typeface="Arial"/>
              <a:sym typeface="Arial"/>
            </a:endParaRPr>
          </a:p>
        </p:txBody>
      </p:sp>
      <p:sp>
        <p:nvSpPr>
          <p:cNvPr id="611" name="Google Shape;611;p70"/>
          <p:cNvSpPr txBox="1"/>
          <p:nvPr/>
        </p:nvSpPr>
        <p:spPr>
          <a:xfrm>
            <a:off x="2319551" y="386930"/>
            <a:ext cx="737222"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accent2"/>
                </a:solidFill>
                <a:latin typeface="Arial"/>
                <a:ea typeface="Arial"/>
                <a:cs typeface="Arial"/>
                <a:sym typeface="Arial"/>
              </a:rPr>
              <a:t> </a:t>
            </a:r>
            <a:endParaRPr sz="1100"/>
          </a:p>
          <a:p>
            <a:pPr indent="0" lvl="0" marL="0" marR="0" rtl="0" algn="ctr">
              <a:spcBef>
                <a:spcPts val="0"/>
              </a:spcBef>
              <a:spcAft>
                <a:spcPts val="0"/>
              </a:spcAft>
              <a:buNone/>
            </a:pPr>
            <a:r>
              <a:rPr lang="en" sz="1200">
                <a:solidFill>
                  <a:schemeClr val="accent2"/>
                </a:solidFill>
                <a:latin typeface="Arial"/>
                <a:ea typeface="Arial"/>
                <a:cs typeface="Arial"/>
                <a:sym typeface="Arial"/>
              </a:rPr>
              <a:t>Layer #2</a:t>
            </a:r>
            <a:endParaRPr sz="1100"/>
          </a:p>
        </p:txBody>
      </p:sp>
      <p:sp>
        <p:nvSpPr>
          <p:cNvPr id="612" name="Google Shape;612;p70"/>
          <p:cNvSpPr/>
          <p:nvPr/>
        </p:nvSpPr>
        <p:spPr>
          <a:xfrm rot="5400000">
            <a:off x="3488262" y="611996"/>
            <a:ext cx="121024" cy="632012"/>
          </a:xfrm>
          <a:prstGeom prst="leftBrace">
            <a:avLst>
              <a:gd fmla="val 8333" name="adj1"/>
              <a:gd fmla="val 50000" name="adj2"/>
            </a:avLst>
          </a:prstGeom>
          <a:noFill/>
          <a:ln cap="flat" cmpd="sng" w="38100">
            <a:solidFill>
              <a:schemeClr val="accent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613" name="Google Shape;613;p70"/>
          <p:cNvSpPr txBox="1"/>
          <p:nvPr/>
        </p:nvSpPr>
        <p:spPr>
          <a:xfrm>
            <a:off x="3180163" y="386930"/>
            <a:ext cx="737222"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accent4"/>
                </a:solidFill>
                <a:latin typeface="Arial"/>
                <a:ea typeface="Arial"/>
                <a:cs typeface="Arial"/>
                <a:sym typeface="Arial"/>
              </a:rPr>
              <a:t> </a:t>
            </a:r>
            <a:endParaRPr sz="1100"/>
          </a:p>
          <a:p>
            <a:pPr indent="0" lvl="0" marL="0" marR="0" rtl="0" algn="ctr">
              <a:spcBef>
                <a:spcPts val="0"/>
              </a:spcBef>
              <a:spcAft>
                <a:spcPts val="0"/>
              </a:spcAft>
              <a:buNone/>
            </a:pPr>
            <a:r>
              <a:rPr lang="en" sz="1200">
                <a:solidFill>
                  <a:schemeClr val="accent4"/>
                </a:solidFill>
                <a:latin typeface="Arial"/>
                <a:ea typeface="Arial"/>
                <a:cs typeface="Arial"/>
                <a:sym typeface="Arial"/>
              </a:rPr>
              <a:t>Layer #3</a:t>
            </a:r>
            <a:endParaRPr sz="1100"/>
          </a:p>
        </p:txBody>
      </p:sp>
      <p:sp>
        <p:nvSpPr>
          <p:cNvPr id="614" name="Google Shape;614;p70"/>
          <p:cNvSpPr/>
          <p:nvPr/>
        </p:nvSpPr>
        <p:spPr>
          <a:xfrm rot="5400000">
            <a:off x="4348874" y="614250"/>
            <a:ext cx="121024" cy="632012"/>
          </a:xfrm>
          <a:prstGeom prst="leftBrace">
            <a:avLst>
              <a:gd fmla="val 8333" name="adj1"/>
              <a:gd fmla="val 50000" name="adj2"/>
            </a:avLst>
          </a:prstGeom>
          <a:noFill/>
          <a:ln cap="flat" cmpd="sng" w="38100">
            <a:solidFill>
              <a:schemeClr val="accent6"/>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615" name="Google Shape;615;p70"/>
          <p:cNvSpPr txBox="1"/>
          <p:nvPr/>
        </p:nvSpPr>
        <p:spPr>
          <a:xfrm>
            <a:off x="4040774" y="389183"/>
            <a:ext cx="737222" cy="438581"/>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200">
                <a:solidFill>
                  <a:schemeClr val="accent6"/>
                </a:solidFill>
                <a:latin typeface="Arial"/>
                <a:ea typeface="Arial"/>
                <a:cs typeface="Arial"/>
                <a:sym typeface="Arial"/>
              </a:rPr>
              <a:t> </a:t>
            </a:r>
            <a:endParaRPr sz="1100"/>
          </a:p>
          <a:p>
            <a:pPr indent="0" lvl="0" marL="0" marR="0" rtl="0" algn="ctr">
              <a:spcBef>
                <a:spcPts val="0"/>
              </a:spcBef>
              <a:spcAft>
                <a:spcPts val="0"/>
              </a:spcAft>
              <a:buNone/>
            </a:pPr>
            <a:r>
              <a:rPr lang="en" sz="1200">
                <a:solidFill>
                  <a:schemeClr val="accent6"/>
                </a:solidFill>
                <a:latin typeface="Arial"/>
                <a:ea typeface="Arial"/>
                <a:cs typeface="Arial"/>
                <a:sym typeface="Arial"/>
              </a:rPr>
              <a:t>Layer #4</a:t>
            </a:r>
            <a:endParaRPr sz="1100"/>
          </a:p>
        </p:txBody>
      </p:sp>
      <p:sp>
        <p:nvSpPr>
          <p:cNvPr id="616" name="Google Shape;616;p70"/>
          <p:cNvSpPr txBox="1"/>
          <p:nvPr/>
        </p:nvSpPr>
        <p:spPr>
          <a:xfrm>
            <a:off x="2591825" y="268277"/>
            <a:ext cx="1107076" cy="27699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400">
                <a:solidFill>
                  <a:schemeClr val="dk1"/>
                </a:solidFill>
                <a:latin typeface="Arial"/>
                <a:ea typeface="Arial"/>
                <a:cs typeface="Arial"/>
                <a:sym typeface="Arial"/>
              </a:rPr>
              <a:t>Transformer</a:t>
            </a:r>
            <a:endParaRPr sz="1400">
              <a:solidFill>
                <a:schemeClr val="dk1"/>
              </a:solidFill>
              <a:latin typeface="Arial"/>
              <a:ea typeface="Arial"/>
              <a:cs typeface="Arial"/>
              <a:sym typeface="Arial"/>
            </a:endParaRPr>
          </a:p>
        </p:txBody>
      </p:sp>
      <p:sp>
        <p:nvSpPr>
          <p:cNvPr id="617" name="Google Shape;617;p70"/>
          <p:cNvSpPr txBox="1"/>
          <p:nvPr/>
        </p:nvSpPr>
        <p:spPr>
          <a:xfrm>
            <a:off x="2483758" y="2846126"/>
            <a:ext cx="554094" cy="2539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PP #1</a:t>
            </a:r>
            <a:endParaRPr sz="1100"/>
          </a:p>
        </p:txBody>
      </p:sp>
      <p:sp>
        <p:nvSpPr>
          <p:cNvPr id="618" name="Google Shape;618;p70"/>
          <p:cNvSpPr/>
          <p:nvPr/>
        </p:nvSpPr>
        <p:spPr>
          <a:xfrm>
            <a:off x="3147642" y="1030494"/>
            <a:ext cx="1644899" cy="2069542"/>
          </a:xfrm>
          <a:prstGeom prst="rect">
            <a:avLst/>
          </a:prstGeom>
          <a:noFill/>
          <a:ln cap="flat" cmpd="sng" w="38100">
            <a:solidFill>
              <a:srgbClr val="7030A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19" name="Google Shape;619;p70"/>
          <p:cNvSpPr/>
          <p:nvPr/>
        </p:nvSpPr>
        <p:spPr>
          <a:xfrm>
            <a:off x="1419848" y="1297641"/>
            <a:ext cx="1592294" cy="683015"/>
          </a:xfrm>
          <a:prstGeom prst="roundRect">
            <a:avLst>
              <a:gd fmla="val 16667" name="adj"/>
            </a:avLst>
          </a:prstGeom>
          <a:solidFill>
            <a:srgbClr val="0070C0">
              <a:alpha val="29803"/>
            </a:srgbClr>
          </a:solidFill>
          <a:ln cap="flat" cmpd="sng" w="38100">
            <a:solidFill>
              <a:schemeClr val="accent1"/>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20" name="Google Shape;620;p70"/>
          <p:cNvSpPr txBox="1"/>
          <p:nvPr/>
        </p:nvSpPr>
        <p:spPr>
          <a:xfrm>
            <a:off x="4209769" y="2849168"/>
            <a:ext cx="554094" cy="2539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PP #2</a:t>
            </a:r>
            <a:endParaRPr sz="1100"/>
          </a:p>
        </p:txBody>
      </p:sp>
      <p:sp>
        <p:nvSpPr>
          <p:cNvPr id="621" name="Google Shape;621;p70"/>
          <p:cNvSpPr/>
          <p:nvPr/>
        </p:nvSpPr>
        <p:spPr>
          <a:xfrm>
            <a:off x="1419255" y="2005494"/>
            <a:ext cx="1592294" cy="683015"/>
          </a:xfrm>
          <a:prstGeom prst="roundRect">
            <a:avLst>
              <a:gd fmla="val 16667" name="adj"/>
            </a:avLst>
          </a:prstGeom>
          <a:solidFill>
            <a:srgbClr val="C55A11">
              <a:alpha val="29803"/>
            </a:srgbClr>
          </a:solidFill>
          <a:ln cap="flat" cmpd="sng" w="38100">
            <a:solidFill>
              <a:srgbClr val="C55A11"/>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22" name="Google Shape;622;p70"/>
          <p:cNvSpPr/>
          <p:nvPr/>
        </p:nvSpPr>
        <p:spPr>
          <a:xfrm>
            <a:off x="3173944" y="1310807"/>
            <a:ext cx="1592400" cy="683100"/>
          </a:xfrm>
          <a:prstGeom prst="roundRect">
            <a:avLst>
              <a:gd fmla="val 16667" name="adj"/>
            </a:avLst>
          </a:prstGeom>
          <a:solidFill>
            <a:srgbClr val="8DA9DB">
              <a:alpha val="29800"/>
            </a:srgbClr>
          </a:solidFill>
          <a:ln cap="flat" cmpd="sng" w="38100">
            <a:solidFill>
              <a:srgbClr val="8DA9DB"/>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23" name="Google Shape;623;p70"/>
          <p:cNvSpPr/>
          <p:nvPr/>
        </p:nvSpPr>
        <p:spPr>
          <a:xfrm>
            <a:off x="3171569" y="2019745"/>
            <a:ext cx="1592400" cy="683100"/>
          </a:xfrm>
          <a:prstGeom prst="roundRect">
            <a:avLst>
              <a:gd fmla="val 16667" name="adj"/>
            </a:avLst>
          </a:prstGeom>
          <a:solidFill>
            <a:srgbClr val="F4B081">
              <a:alpha val="29800"/>
            </a:srgbClr>
          </a:solidFill>
          <a:ln cap="flat" cmpd="sng" w="38100">
            <a:solidFill>
              <a:srgbClr val="F4B081"/>
            </a:solidFill>
            <a:prstDash val="dash"/>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Arial"/>
              <a:ea typeface="Arial"/>
              <a:cs typeface="Arial"/>
              <a:sym typeface="Arial"/>
            </a:endParaRPr>
          </a:p>
        </p:txBody>
      </p:sp>
      <p:sp>
        <p:nvSpPr>
          <p:cNvPr id="624" name="Google Shape;624;p70"/>
          <p:cNvSpPr txBox="1"/>
          <p:nvPr/>
        </p:nvSpPr>
        <p:spPr>
          <a:xfrm>
            <a:off x="1419255" y="2672128"/>
            <a:ext cx="545678" cy="2539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TP #</a:t>
            </a:r>
            <a:r>
              <a:rPr lang="en" sz="1200">
                <a:solidFill>
                  <a:schemeClr val="dk1"/>
                </a:solidFill>
                <a:latin typeface="Arial"/>
                <a:ea typeface="Arial"/>
                <a:cs typeface="Arial"/>
                <a:sym typeface="Arial"/>
              </a:rPr>
              <a:t>1</a:t>
            </a:r>
            <a:endParaRPr sz="1100"/>
          </a:p>
        </p:txBody>
      </p:sp>
      <p:sp>
        <p:nvSpPr>
          <p:cNvPr id="625" name="Google Shape;625;p70"/>
          <p:cNvSpPr txBox="1"/>
          <p:nvPr/>
        </p:nvSpPr>
        <p:spPr>
          <a:xfrm>
            <a:off x="1392953" y="1075186"/>
            <a:ext cx="545678" cy="2539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TP #</a:t>
            </a:r>
            <a:r>
              <a:rPr lang="en" sz="1200">
                <a:solidFill>
                  <a:schemeClr val="dk1"/>
                </a:solidFill>
                <a:latin typeface="Arial"/>
                <a:ea typeface="Arial"/>
                <a:cs typeface="Arial"/>
                <a:sym typeface="Arial"/>
              </a:rPr>
              <a:t>0</a:t>
            </a:r>
            <a:endParaRPr sz="1100"/>
          </a:p>
        </p:txBody>
      </p:sp>
      <p:sp>
        <p:nvSpPr>
          <p:cNvPr id="626" name="Google Shape;626;p70"/>
          <p:cNvSpPr txBox="1"/>
          <p:nvPr/>
        </p:nvSpPr>
        <p:spPr>
          <a:xfrm>
            <a:off x="3167986" y="1089595"/>
            <a:ext cx="545678" cy="2539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TP #</a:t>
            </a:r>
            <a:r>
              <a:rPr lang="en" sz="1200">
                <a:solidFill>
                  <a:schemeClr val="dk1"/>
                </a:solidFill>
                <a:latin typeface="Arial"/>
                <a:ea typeface="Arial"/>
                <a:cs typeface="Arial"/>
                <a:sym typeface="Arial"/>
              </a:rPr>
              <a:t>2</a:t>
            </a:r>
            <a:endParaRPr sz="1100"/>
          </a:p>
        </p:txBody>
      </p:sp>
      <p:sp>
        <p:nvSpPr>
          <p:cNvPr id="627" name="Google Shape;627;p70"/>
          <p:cNvSpPr txBox="1"/>
          <p:nvPr/>
        </p:nvSpPr>
        <p:spPr>
          <a:xfrm>
            <a:off x="3175485" y="2719169"/>
            <a:ext cx="545678" cy="2539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 sz="1200">
                <a:solidFill>
                  <a:schemeClr val="dk1"/>
                </a:solidFill>
                <a:latin typeface="Arial"/>
                <a:ea typeface="Arial"/>
                <a:cs typeface="Arial"/>
                <a:sym typeface="Arial"/>
              </a:rPr>
              <a:t>TP #</a:t>
            </a:r>
            <a:r>
              <a:rPr lang="en" sz="1200">
                <a:solidFill>
                  <a:schemeClr val="dk1"/>
                </a:solidFill>
                <a:latin typeface="Arial"/>
                <a:ea typeface="Arial"/>
                <a:cs typeface="Arial"/>
                <a:sym typeface="Arial"/>
              </a:rPr>
              <a:t>3</a:t>
            </a:r>
            <a:endParaRPr sz="1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Callback to Intro to Transformers presentation</a:t>
            </a:r>
            <a:endParaRPr/>
          </a:p>
          <a:p>
            <a:pPr indent="0" lvl="0" marL="0" rtl="0" algn="l">
              <a:spcBef>
                <a:spcPts val="0"/>
              </a:spcBef>
              <a:spcAft>
                <a:spcPts val="0"/>
              </a:spcAft>
              <a:buNone/>
            </a:pPr>
            <a:r>
              <a:t/>
            </a:r>
            <a:endParaRPr/>
          </a:p>
        </p:txBody>
      </p:sp>
      <p:sp>
        <p:nvSpPr>
          <p:cNvPr id="633" name="Google Shape;633;p71"/>
          <p:cNvSpPr txBox="1"/>
          <p:nvPr/>
        </p:nvSpPr>
        <p:spPr>
          <a:xfrm>
            <a:off x="371625" y="410717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a:p>
        </p:txBody>
      </p:sp>
      <p:sp>
        <p:nvSpPr>
          <p:cNvPr id="634" name="Google Shape;634;p71"/>
          <p:cNvSpPr txBox="1"/>
          <p:nvPr/>
        </p:nvSpPr>
        <p:spPr>
          <a:xfrm>
            <a:off x="505425" y="4218625"/>
            <a:ext cx="8638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rgbClr val="FF0000"/>
                </a:solidFill>
              </a:rPr>
              <a:t>How can we minimize the overhead of parallelization?</a:t>
            </a:r>
            <a:endParaRPr/>
          </a:p>
        </p:txBody>
      </p:sp>
      <p:pic>
        <p:nvPicPr>
          <p:cNvPr id="635" name="Google Shape;635;p71"/>
          <p:cNvPicPr preferRelativeResize="0"/>
          <p:nvPr/>
        </p:nvPicPr>
        <p:blipFill>
          <a:blip r:embed="rId3">
            <a:alphaModFix/>
          </a:blip>
          <a:stretch>
            <a:fillRect/>
          </a:stretch>
        </p:blipFill>
        <p:spPr>
          <a:xfrm>
            <a:off x="371625" y="1908175"/>
            <a:ext cx="7296150" cy="1905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2"/>
          <p:cNvSpPr txBox="1"/>
          <p:nvPr>
            <p:ph idx="1" type="body"/>
          </p:nvPr>
        </p:nvSpPr>
        <p:spPr>
          <a:xfrm>
            <a:off x="311700" y="1152475"/>
            <a:ext cx="40998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Written in PyTorch</a:t>
            </a:r>
            <a:endParaRPr>
              <a:solidFill>
                <a:srgbClr val="000000"/>
              </a:solidFill>
            </a:endParaRPr>
          </a:p>
          <a:p>
            <a:pPr indent="-317500" lvl="1" marL="914400" rtl="0" algn="l">
              <a:spcBef>
                <a:spcPts val="0"/>
              </a:spcBef>
              <a:spcAft>
                <a:spcPts val="0"/>
              </a:spcAft>
              <a:buClr>
                <a:srgbClr val="000000"/>
              </a:buClr>
              <a:buSzPts val="1400"/>
              <a:buChar char="-"/>
            </a:pPr>
            <a:r>
              <a:rPr lang="en" u="sng">
                <a:solidFill>
                  <a:schemeClr val="hlink"/>
                </a:solidFill>
                <a:hlinkClick r:id="rId3"/>
              </a:rPr>
              <a:t>github.com/NVIDIA/Megatron-LM</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Communication optimization</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Scatter-gather (11% speedup)</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Fuse together kernels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Also 11% speedup</a:t>
            </a:r>
            <a:endParaRPr>
              <a:solidFill>
                <a:srgbClr val="000000"/>
              </a:solidFill>
            </a:endParaRPr>
          </a:p>
          <a:p>
            <a:pPr indent="0" lvl="0" marL="0" rtl="0" algn="l">
              <a:spcBef>
                <a:spcPts val="1200"/>
              </a:spcBef>
              <a:spcAft>
                <a:spcPts val="1200"/>
              </a:spcAft>
              <a:buNone/>
            </a:pPr>
            <a:r>
              <a:t/>
            </a:r>
            <a:endParaRPr>
              <a:solidFill>
                <a:srgbClr val="000000"/>
              </a:solidFill>
            </a:endParaRPr>
          </a:p>
        </p:txBody>
      </p:sp>
      <p:sp>
        <p:nvSpPr>
          <p:cNvPr id="641" name="Google Shape;641;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and Optimizations</a:t>
            </a:r>
            <a:endParaRPr/>
          </a:p>
        </p:txBody>
      </p:sp>
      <p:pic>
        <p:nvPicPr>
          <p:cNvPr id="642" name="Google Shape;642;p72"/>
          <p:cNvPicPr preferRelativeResize="0"/>
          <p:nvPr/>
        </p:nvPicPr>
        <p:blipFill>
          <a:blip r:embed="rId4">
            <a:alphaModFix/>
          </a:blip>
          <a:stretch>
            <a:fillRect/>
          </a:stretch>
        </p:blipFill>
        <p:spPr>
          <a:xfrm>
            <a:off x="4458830" y="1408875"/>
            <a:ext cx="3129875" cy="27762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Contributions </a:t>
            </a:r>
            <a:endParaRPr/>
          </a:p>
        </p:txBody>
      </p:sp>
      <p:sp>
        <p:nvSpPr>
          <p:cNvPr id="648" name="Google Shape;648;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rgbClr val="000000"/>
              </a:buClr>
              <a:buSzPts val="2200"/>
              <a:buChar char="●"/>
            </a:pPr>
            <a:r>
              <a:rPr lang="en" sz="2200">
                <a:solidFill>
                  <a:srgbClr val="000000"/>
                </a:solidFill>
              </a:rPr>
              <a:t>Combine several</a:t>
            </a:r>
            <a:r>
              <a:rPr lang="en" sz="2200">
                <a:solidFill>
                  <a:srgbClr val="000000"/>
                </a:solidFill>
              </a:rPr>
              <a:t> parallelism</a:t>
            </a:r>
            <a:r>
              <a:rPr lang="en" sz="2200">
                <a:solidFill>
                  <a:srgbClr val="000000"/>
                </a:solidFill>
              </a:rPr>
              <a:t> techniques</a:t>
            </a:r>
            <a:endParaRPr sz="22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Pipeline </a:t>
            </a:r>
            <a:r>
              <a:rPr lang="en" sz="1800">
                <a:solidFill>
                  <a:srgbClr val="000000"/>
                </a:solidFill>
              </a:rPr>
              <a:t>parallelism</a:t>
            </a:r>
            <a:r>
              <a:rPr lang="en" sz="1800">
                <a:solidFill>
                  <a:srgbClr val="000000"/>
                </a:solidFill>
              </a:rPr>
              <a:t> across multi-GPU servers</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Tensor </a:t>
            </a:r>
            <a:r>
              <a:rPr lang="en" sz="1800">
                <a:solidFill>
                  <a:srgbClr val="000000"/>
                </a:solidFill>
              </a:rPr>
              <a:t>parallelism</a:t>
            </a:r>
            <a:r>
              <a:rPr lang="en" sz="1800">
                <a:solidFill>
                  <a:srgbClr val="000000"/>
                </a:solidFill>
              </a:rPr>
              <a:t> within multi-GPU server</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Data </a:t>
            </a:r>
            <a:r>
              <a:rPr lang="en" sz="1800">
                <a:solidFill>
                  <a:srgbClr val="000000"/>
                </a:solidFill>
              </a:rPr>
              <a:t>parallelism</a:t>
            </a:r>
            <a:endParaRPr sz="1800">
              <a:solidFill>
                <a:srgbClr val="000000"/>
              </a:solidFill>
            </a:endParaRPr>
          </a:p>
          <a:p>
            <a:pPr indent="-368300" lvl="0" marL="457200" rtl="0" algn="l">
              <a:spcBef>
                <a:spcPts val="0"/>
              </a:spcBef>
              <a:spcAft>
                <a:spcPts val="0"/>
              </a:spcAft>
              <a:buClr>
                <a:srgbClr val="000000"/>
              </a:buClr>
              <a:buSzPts val="2200"/>
              <a:buChar char="●"/>
            </a:pPr>
            <a:r>
              <a:rPr lang="en" sz="2200">
                <a:solidFill>
                  <a:srgbClr val="000000"/>
                </a:solidFill>
              </a:rPr>
              <a:t>Reason about performance, performance </a:t>
            </a:r>
            <a:r>
              <a:rPr i="1" lang="en" sz="2200">
                <a:solidFill>
                  <a:srgbClr val="000000"/>
                </a:solidFill>
              </a:rPr>
              <a:t>interactions</a:t>
            </a:r>
            <a:r>
              <a:rPr lang="en" sz="2200">
                <a:solidFill>
                  <a:srgbClr val="000000"/>
                </a:solidFill>
              </a:rPr>
              <a:t> of modes of parallelism</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Computation Models in Large-scale ML</a:t>
            </a:r>
            <a:endParaRPr/>
          </a:p>
        </p:txBody>
      </p:sp>
      <p:sp>
        <p:nvSpPr>
          <p:cNvPr id="171" name="Google Shape;171;p29"/>
          <p:cNvSpPr txBox="1"/>
          <p:nvPr>
            <p:ph idx="1" type="body"/>
          </p:nvPr>
        </p:nvSpPr>
        <p:spPr>
          <a:xfrm>
            <a:off x="311700" y="1152475"/>
            <a:ext cx="4463700" cy="4338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Multi Program Multiple Data (MPMD)</a:t>
            </a:r>
            <a:endParaRPr/>
          </a:p>
        </p:txBody>
      </p:sp>
      <p:pic>
        <p:nvPicPr>
          <p:cNvPr id="172" name="Google Shape;172;p29"/>
          <p:cNvPicPr preferRelativeResize="0"/>
          <p:nvPr/>
        </p:nvPicPr>
        <p:blipFill>
          <a:blip r:embed="rId3">
            <a:alphaModFix/>
          </a:blip>
          <a:stretch>
            <a:fillRect/>
          </a:stretch>
        </p:blipFill>
        <p:spPr>
          <a:xfrm>
            <a:off x="401175" y="1623400"/>
            <a:ext cx="4827673" cy="3252425"/>
          </a:xfrm>
          <a:prstGeom prst="rect">
            <a:avLst/>
          </a:prstGeom>
          <a:noFill/>
          <a:ln>
            <a:noFill/>
          </a:ln>
        </p:spPr>
      </p:pic>
      <p:sp>
        <p:nvSpPr>
          <p:cNvPr id="173" name="Google Shape;173;p29"/>
          <p:cNvSpPr txBox="1"/>
          <p:nvPr/>
        </p:nvSpPr>
        <p:spPr>
          <a:xfrm>
            <a:off x="5318450" y="1480200"/>
            <a:ext cx="3708300" cy="1659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en" sz="1800">
                <a:solidFill>
                  <a:schemeClr val="dk2"/>
                </a:solidFill>
              </a:rPr>
              <a:t>Accelerators run heterogeneous computation</a:t>
            </a:r>
            <a:endParaRPr sz="1800">
              <a:solidFill>
                <a:schemeClr val="dk2"/>
              </a:solidFill>
            </a:endParaRPr>
          </a:p>
          <a:p>
            <a:pPr indent="0" lvl="0" marL="457200" rtl="0" algn="l">
              <a:spcBef>
                <a:spcPts val="0"/>
              </a:spcBef>
              <a:spcAft>
                <a:spcPts val="0"/>
              </a:spcAft>
              <a:buNone/>
            </a:pPr>
            <a:r>
              <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Communication is involved in the computation process</a:t>
            </a:r>
            <a:endParaRPr sz="1800">
              <a:solidFill>
                <a:schemeClr val="dk2"/>
              </a:solidFill>
            </a:endParaRPr>
          </a:p>
        </p:txBody>
      </p:sp>
      <p:sp>
        <p:nvSpPr>
          <p:cNvPr id="174" name="Google Shape;174;p29"/>
          <p:cNvSpPr txBox="1"/>
          <p:nvPr/>
        </p:nvSpPr>
        <p:spPr>
          <a:xfrm>
            <a:off x="5318450" y="3045350"/>
            <a:ext cx="4758000" cy="16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Examples: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Mixture of Experts (MoE)</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Pipeline Parallelism</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Network Architecture Search </a:t>
            </a:r>
            <a:endParaRPr sz="1800">
              <a:solidFill>
                <a:schemeClr val="dk2"/>
              </a:solidFill>
            </a:endParaRPr>
          </a:p>
          <a:p>
            <a:pPr indent="0" lvl="0" marL="457200" rtl="0" algn="l">
              <a:spcBef>
                <a:spcPts val="0"/>
              </a:spcBef>
              <a:spcAft>
                <a:spcPts val="0"/>
              </a:spcAft>
              <a:buNone/>
            </a:pPr>
            <a:r>
              <a:rPr lang="en" sz="1800">
                <a:solidFill>
                  <a:schemeClr val="dk2"/>
                </a:solidFill>
              </a:rPr>
              <a:t>(NAS)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Computational Sparisity</a:t>
            </a:r>
            <a:endParaRPr sz="1800">
              <a:solidFill>
                <a:schemeClr val="dk2"/>
              </a:solidFill>
            </a:endParaRPr>
          </a:p>
          <a:p>
            <a:pPr indent="0" lvl="0" marL="0" rtl="0" algn="l">
              <a:spcBef>
                <a:spcPts val="0"/>
              </a:spcBef>
              <a:spcAft>
                <a:spcPts val="0"/>
              </a:spcAft>
              <a:buNone/>
            </a:pPr>
            <a:r>
              <a:rPr lang="en" sz="1800">
                <a:solidFill>
                  <a:schemeClr val="dk2"/>
                </a:solidFill>
              </a:rPr>
              <a:t>…</a:t>
            </a:r>
            <a:endParaRPr sz="1800">
              <a:solidFill>
                <a:schemeClr val="dk2"/>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2" name="Shape 652"/>
        <p:cNvGrpSpPr/>
        <p:nvPr/>
      </p:nvGrpSpPr>
      <p:grpSpPr>
        <a:xfrm>
          <a:off x="0" y="0"/>
          <a:ext cx="0" cy="0"/>
          <a:chOff x="0" y="0"/>
          <a:chExt cx="0" cy="0"/>
        </a:xfrm>
      </p:grpSpPr>
      <p:sp>
        <p:nvSpPr>
          <p:cNvPr id="653" name="Google Shape;653;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DELETE DELETE Moved to Marwa’s Optimization Section</a:t>
            </a:r>
            <a:endParaRPr/>
          </a:p>
          <a:p>
            <a:pPr indent="0" lvl="0" marL="0" rtl="0" algn="l">
              <a:spcBef>
                <a:spcPts val="0"/>
              </a:spcBef>
              <a:spcAft>
                <a:spcPts val="0"/>
              </a:spcAft>
              <a:buNone/>
            </a:pPr>
            <a:r>
              <a:rPr lang="en"/>
              <a:t>Megatron-LM: Contributions </a:t>
            </a:r>
            <a:endParaRPr/>
          </a:p>
        </p:txBody>
      </p:sp>
      <p:sp>
        <p:nvSpPr>
          <p:cNvPr id="654" name="Google Shape;654;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rgbClr val="000000"/>
              </a:solidFill>
            </a:endParaRPr>
          </a:p>
          <a:p>
            <a:pPr indent="-342900" lvl="0" marL="457200" rtl="0" algn="l">
              <a:spcBef>
                <a:spcPts val="1200"/>
              </a:spcBef>
              <a:spcAft>
                <a:spcPts val="0"/>
              </a:spcAft>
              <a:buClr>
                <a:srgbClr val="000000"/>
              </a:buClr>
              <a:buSzPts val="1800"/>
              <a:buChar char="●"/>
            </a:pPr>
            <a:r>
              <a:rPr lang="en">
                <a:solidFill>
                  <a:srgbClr val="000000"/>
                </a:solidFill>
              </a:rPr>
              <a:t>Describe some heuristics for when each part of parallelism should be applied</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Tensor + Pipeline Parallelism</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Reduce “bubble” via tensor parallelism</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If you have </a:t>
            </a:r>
            <a:r>
              <a:rPr i="1" lang="en">
                <a:solidFill>
                  <a:srgbClr val="000000"/>
                </a:solidFill>
              </a:rPr>
              <a:t>g</a:t>
            </a:r>
            <a:r>
              <a:rPr lang="en">
                <a:solidFill>
                  <a:srgbClr val="000000"/>
                </a:solidFill>
              </a:rPr>
              <a:t> GPUs/server, create </a:t>
            </a:r>
            <a:r>
              <a:rPr i="1" lang="en">
                <a:solidFill>
                  <a:srgbClr val="000000"/>
                </a:solidFill>
              </a:rPr>
              <a:t>g</a:t>
            </a:r>
            <a:r>
              <a:rPr lang="en">
                <a:solidFill>
                  <a:srgbClr val="000000"/>
                </a:solidFill>
              </a:rPr>
              <a:t> tensor partitions, and then apply pipeline model paralleism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Data + Model Parallelism</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Use t (tensor-model-parallel size) * p (pipeline-model-parallel-size) should be used</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Optimal Microbatch size</a:t>
            </a:r>
            <a:endParaRPr>
              <a:solidFill>
                <a:srgbClr val="000000"/>
              </a:solidFill>
            </a:endParaRPr>
          </a:p>
          <a:p>
            <a:pPr indent="-317500" lvl="2" marL="1371600" rtl="0" algn="l">
              <a:spcBef>
                <a:spcPts val="0"/>
              </a:spcBef>
              <a:spcAft>
                <a:spcPts val="0"/>
              </a:spcAft>
              <a:buClr>
                <a:srgbClr val="000000"/>
              </a:buClr>
              <a:buSzPts val="1400"/>
              <a:buChar char="■"/>
            </a:pPr>
            <a:r>
              <a:rPr lang="en">
                <a:solidFill>
                  <a:srgbClr val="000000"/>
                </a:solidFill>
              </a:rPr>
              <a:t>Depends on everything. </a:t>
            </a:r>
            <a:endParaRPr>
              <a:solidFill>
                <a:srgbClr val="000000"/>
              </a:solidFill>
            </a:endParaRPr>
          </a:p>
          <a:p>
            <a:pPr indent="0" lvl="0" marL="0" rtl="0" algn="l">
              <a:spcBef>
                <a:spcPts val="1200"/>
              </a:spcBef>
              <a:spcAft>
                <a:spcPts val="1200"/>
              </a:spcAft>
              <a:buNone/>
            </a:pPr>
            <a:r>
              <a:t/>
            </a:r>
            <a:endParaRPr>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8" name="Shape 658"/>
        <p:cNvGrpSpPr/>
        <p:nvPr/>
      </p:nvGrpSpPr>
      <p:grpSpPr>
        <a:xfrm>
          <a:off x="0" y="0"/>
          <a:ext cx="0" cy="0"/>
          <a:chOff x="0" y="0"/>
          <a:chExt cx="0" cy="0"/>
        </a:xfrm>
      </p:grpSpPr>
      <p:sp>
        <p:nvSpPr>
          <p:cNvPr id="659" name="Google Shape;659;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PTD-P </a:t>
            </a:r>
            <a:endParaRPr/>
          </a:p>
        </p:txBody>
      </p:sp>
      <p:sp>
        <p:nvSpPr>
          <p:cNvPr id="660" name="Google Shape;660;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Combine the “good” of parallelism techniques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Pipeline parallelism across multi-GPU servers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Tensor parallelism within multi-GPU server</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Data parallelism</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Along with compute-bound kernel, smart partitioning, good hardware, communication optimization…</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These are additional optimizations that elevate PTD-P (the core) into Megatron-LM</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And along with “careful” engineering </a:t>
            </a:r>
            <a:endParaRPr>
              <a:solidFill>
                <a:srgbClr val="000000"/>
              </a:solidFill>
            </a:endParaRPr>
          </a:p>
          <a:p>
            <a:pPr indent="0" lvl="0" marL="0" rtl="0" algn="l">
              <a:spcBef>
                <a:spcPts val="1200"/>
              </a:spcBef>
              <a:spcAft>
                <a:spcPts val="1200"/>
              </a:spcAft>
              <a:buNone/>
            </a:pPr>
            <a:r>
              <a:t/>
            </a:r>
            <a:endParaRPr>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4" name="Shape 664"/>
        <p:cNvGrpSpPr/>
        <p:nvPr/>
      </p:nvGrpSpPr>
      <p:grpSpPr>
        <a:xfrm>
          <a:off x="0" y="0"/>
          <a:ext cx="0" cy="0"/>
          <a:chOff x="0" y="0"/>
          <a:chExt cx="0" cy="0"/>
        </a:xfrm>
      </p:grpSpPr>
      <p:sp>
        <p:nvSpPr>
          <p:cNvPr id="665" name="Google Shape;665;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PTD-P </a:t>
            </a:r>
            <a:endParaRPr/>
          </a:p>
        </p:txBody>
      </p:sp>
      <p:sp>
        <p:nvSpPr>
          <p:cNvPr id="666" name="Google Shape;666;p76"/>
          <p:cNvSpPr txBox="1"/>
          <p:nvPr>
            <p:ph idx="1" type="body"/>
          </p:nvPr>
        </p:nvSpPr>
        <p:spPr>
          <a:xfrm>
            <a:off x="311700" y="1152475"/>
            <a:ext cx="8520600" cy="356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Combine the “good” of parallelism techniques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Pipeline parallelism across multi-GPU servers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Tensor parallelism within multi-GPU server</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Data parallelism</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Along with compute-bound kernel, smart partitioning, good hardware, communication optimization…</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These are additional optimizations that elevate PTD-P (the core) into Megatron-LM</a:t>
            </a:r>
            <a:endParaRPr>
              <a:solidFill>
                <a:srgbClr val="000000"/>
              </a:solidFill>
            </a:endParaRPr>
          </a:p>
          <a:p>
            <a:pPr indent="-342900" lvl="0" marL="457200" rtl="0" algn="l">
              <a:spcBef>
                <a:spcPts val="0"/>
              </a:spcBef>
              <a:spcAft>
                <a:spcPts val="0"/>
              </a:spcAft>
              <a:buClr>
                <a:srgbClr val="000000"/>
              </a:buClr>
              <a:buSzPts val="1800"/>
              <a:buChar char="●"/>
            </a:pPr>
            <a:r>
              <a:rPr lang="en">
                <a:solidFill>
                  <a:schemeClr val="dk1"/>
                </a:solidFill>
              </a:rPr>
              <a:t>And along with “careful” engineering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What we ge</a:t>
            </a:r>
            <a:r>
              <a:rPr lang="en">
                <a:solidFill>
                  <a:srgbClr val="000000"/>
                </a:solidFill>
              </a:rPr>
              <a:t>t:</a:t>
            </a:r>
            <a:endParaRPr>
              <a:solidFill>
                <a:srgbClr val="000000"/>
              </a:solidFill>
            </a:endParaRPr>
          </a:p>
          <a:p>
            <a:pPr indent="-317500" lvl="1" marL="914400" rtl="0" algn="l">
              <a:spcBef>
                <a:spcPts val="0"/>
              </a:spcBef>
              <a:spcAft>
                <a:spcPts val="0"/>
              </a:spcAft>
              <a:buClr>
                <a:srgbClr val="000000"/>
              </a:buClr>
              <a:buSzPts val="1400"/>
              <a:buChar char="○"/>
            </a:pPr>
            <a:r>
              <a:rPr lang="en">
                <a:solidFill>
                  <a:schemeClr val="dk1"/>
                </a:solidFill>
              </a:rPr>
              <a:t>Graceful scaling</a:t>
            </a:r>
            <a:endParaRPr>
              <a:solidFill>
                <a:schemeClr val="dk1"/>
              </a:solidFill>
            </a:endParaRPr>
          </a:p>
          <a:p>
            <a:pPr indent="-317500" lvl="1" marL="914400" rtl="0" algn="l">
              <a:spcBef>
                <a:spcPts val="0"/>
              </a:spcBef>
              <a:spcAft>
                <a:spcPts val="0"/>
              </a:spcAft>
              <a:buClr>
                <a:srgbClr val="000000"/>
              </a:buClr>
              <a:buSzPts val="1400"/>
              <a:buChar char="○"/>
            </a:pPr>
            <a:r>
              <a:rPr lang="en">
                <a:solidFill>
                  <a:schemeClr val="dk1"/>
                </a:solidFill>
              </a:rPr>
              <a:t>Optimized cluster environment</a:t>
            </a:r>
            <a:endParaRPr>
              <a:solidFill>
                <a:schemeClr val="dk1"/>
              </a:solidFill>
            </a:endParaRPr>
          </a:p>
          <a:p>
            <a:pPr indent="-317500" lvl="1" marL="914400" rtl="0" algn="l">
              <a:spcBef>
                <a:spcPts val="0"/>
              </a:spcBef>
              <a:spcAft>
                <a:spcPts val="0"/>
              </a:spcAft>
              <a:buClr>
                <a:srgbClr val="000000"/>
              </a:buClr>
              <a:buSzPts val="1400"/>
              <a:buChar char="○"/>
            </a:pPr>
            <a:r>
              <a:rPr lang="en">
                <a:solidFill>
                  <a:schemeClr val="dk1"/>
                </a:solidFill>
              </a:rPr>
              <a:t>High bandwidth links between GPUs on same server and across</a:t>
            </a:r>
            <a:endParaRPr>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0" name="Shape 670"/>
        <p:cNvGrpSpPr/>
        <p:nvPr/>
      </p:nvGrpSpPr>
      <p:grpSpPr>
        <a:xfrm>
          <a:off x="0" y="0"/>
          <a:ext cx="0" cy="0"/>
          <a:chOff x="0" y="0"/>
          <a:chExt cx="0" cy="0"/>
        </a:xfrm>
      </p:grpSpPr>
      <p:sp>
        <p:nvSpPr>
          <p:cNvPr id="671" name="Google Shape;671;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of Different Parallization Configurations</a:t>
            </a:r>
            <a:endParaRPr/>
          </a:p>
        </p:txBody>
      </p:sp>
      <p:sp>
        <p:nvSpPr>
          <p:cNvPr id="672" name="Google Shape;672;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Tensor + Pipeline Model Parallelism</a:t>
            </a:r>
            <a:endParaRPr/>
          </a:p>
          <a:p>
            <a:pPr indent="0" lvl="0" marL="0" rtl="0" algn="l">
              <a:spcBef>
                <a:spcPts val="1200"/>
              </a:spcBef>
              <a:spcAft>
                <a:spcPts val="0"/>
              </a:spcAft>
              <a:buNone/>
            </a:pPr>
            <a:r>
              <a:rPr lang="en"/>
              <a:t>If you have g GPUs, first do g tensor model partitions, then scale out with pipeline model parallelism</a:t>
            </a:r>
            <a:endParaRPr/>
          </a:p>
          <a:p>
            <a:pPr indent="0" lvl="0" marL="0" rtl="0" algn="l">
              <a:spcBef>
                <a:spcPts val="1200"/>
              </a:spcBef>
              <a:spcAft>
                <a:spcPts val="0"/>
              </a:spcAft>
              <a:buNone/>
            </a:pPr>
            <a:r>
              <a:rPr lang="en"/>
              <a:t>Todo add the takeaways from the other combinations</a:t>
            </a:r>
            <a:endParaRPr/>
          </a:p>
          <a:p>
            <a:pPr indent="0" lvl="0" marL="0" rtl="0" algn="l">
              <a:spcBef>
                <a:spcPts val="1200"/>
              </a:spcBef>
              <a:spcAft>
                <a:spcPts val="120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E</a:t>
            </a:r>
            <a:r>
              <a:rPr lang="en"/>
              <a:t>valuation </a:t>
            </a:r>
            <a:endParaRPr/>
          </a:p>
        </p:txBody>
      </p:sp>
      <p:sp>
        <p:nvSpPr>
          <p:cNvPr id="678" name="Google Shape;678;p78"/>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Experiment setup</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Mixed precision on Selene Supercomputer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For each node/cluster</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8 NVIDIA 80-GB A100 GPUs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NVIDIA Mellanox HCAs for application communication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Three-level fat-tree topology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Fast all-reduce communication</a:t>
            </a:r>
            <a:endParaRPr>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Evaluation </a:t>
            </a:r>
            <a:endParaRPr/>
          </a:p>
        </p:txBody>
      </p:sp>
      <p:sp>
        <p:nvSpPr>
          <p:cNvPr id="684" name="Google Shape;684;p79"/>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Experiment setup</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Mixed precision on Selene Supercomputer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For each node/cluster</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8 NVIDIA 80-GB A100 GPUs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NVIDIA Mellanox HCAs for application communication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Three-level fat-tree topology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Fast all-reduce communication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Goal</a:t>
            </a:r>
            <a:endParaRPr>
              <a:solidFill>
                <a:schemeClr val="dk1"/>
              </a:solidFill>
            </a:endParaRPr>
          </a:p>
          <a:p>
            <a:pPr indent="0" lvl="0" marL="914400" rtl="0" algn="l">
              <a:spcBef>
                <a:spcPts val="1200"/>
              </a:spcBef>
              <a:spcAft>
                <a:spcPts val="0"/>
              </a:spcAft>
              <a:buNone/>
            </a:pPr>
            <a:r>
              <a:t/>
            </a:r>
            <a:endParaRPr>
              <a:solidFill>
                <a:schemeClr val="dk1"/>
              </a:solidFill>
            </a:endParaRPr>
          </a:p>
          <a:p>
            <a:pPr indent="0" lvl="0" marL="914400" rtl="0" algn="l">
              <a:spcBef>
                <a:spcPts val="1200"/>
              </a:spcBef>
              <a:spcAft>
                <a:spcPts val="1200"/>
              </a:spcAft>
              <a:buNone/>
            </a:pPr>
            <a:r>
              <a:t/>
            </a:r>
            <a:endParaRPr>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Evaluation </a:t>
            </a:r>
            <a:endParaRPr/>
          </a:p>
        </p:txBody>
      </p:sp>
      <p:sp>
        <p:nvSpPr>
          <p:cNvPr id="690" name="Google Shape;690;p80"/>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Experiment setup</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Mixed precision on Selene Supercomputer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For each node/cluster</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8 NVIDIA 80-GB A100 GPUs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NVIDIA Mellanox HCAs for application communication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Three-level fat-tree topology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Fast all-reduce communication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Goal</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Take large-scale GPT models (mostly just GPT-3)</a:t>
            </a:r>
            <a:endParaRPr>
              <a:solidFill>
                <a:schemeClr val="dk1"/>
              </a:solidFill>
            </a:endParaRPr>
          </a:p>
          <a:p>
            <a:pPr indent="0" lvl="0" marL="914400" rtl="0" algn="l">
              <a:spcBef>
                <a:spcPts val="1200"/>
              </a:spcBef>
              <a:spcAft>
                <a:spcPts val="1200"/>
              </a:spcAft>
              <a:buNone/>
            </a:pPr>
            <a:r>
              <a:t/>
            </a:r>
            <a:endParaRPr>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Evaluation </a:t>
            </a:r>
            <a:endParaRPr/>
          </a:p>
        </p:txBody>
      </p:sp>
      <p:sp>
        <p:nvSpPr>
          <p:cNvPr id="696" name="Google Shape;696;p81"/>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Experiment setup</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Mixed precision on Selene Supercomputer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For each node/cluster</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8 NVIDIA 80-GB A100 GPUs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NVIDIA Mellanox HCAs for application communication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Three-level fat-tree topology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Fast all-reduce communication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Goal</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Take large-scale GPT models (mostly just GPT-3)</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Incorporate Megatron framework</a:t>
            </a:r>
            <a:endParaRPr>
              <a:solidFill>
                <a:schemeClr val="dk1"/>
              </a:solidFill>
            </a:endParaRPr>
          </a:p>
          <a:p>
            <a:pPr indent="0" lvl="0" marL="914400" rtl="0" algn="l">
              <a:spcBef>
                <a:spcPts val="1200"/>
              </a:spcBef>
              <a:spcAft>
                <a:spcPts val="1200"/>
              </a:spcAft>
              <a:buNone/>
            </a:pPr>
            <a:r>
              <a:t/>
            </a:r>
            <a:endParaRPr>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Evaluation </a:t>
            </a:r>
            <a:endParaRPr/>
          </a:p>
        </p:txBody>
      </p:sp>
      <p:sp>
        <p:nvSpPr>
          <p:cNvPr id="702" name="Google Shape;702;p82"/>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Experiment setup</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Mixed precision on Selene Supercomputer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For each node/cluster</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8 NVIDIA 80-GB A100 GPUs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NVIDIA Mellanox HCAs for application communication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Three-level fat-tree topology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Fast all-reduce communication</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Goal</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Take large-scale GPT models (mostly just GPT-3)</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Incorporate Megatron framework</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See how it performs in model training </a:t>
            </a:r>
            <a:endParaRPr>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Evaluation</a:t>
            </a:r>
            <a:endParaRPr/>
          </a:p>
        </p:txBody>
      </p:sp>
      <p:sp>
        <p:nvSpPr>
          <p:cNvPr id="708" name="Google Shape;708;p83"/>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How well does PTD-P Perform?</a:t>
            </a:r>
            <a:endParaRPr>
              <a:solidFill>
                <a:schemeClr val="dk1"/>
              </a:solidFill>
            </a:endParaRPr>
          </a:p>
        </p:txBody>
      </p:sp>
      <p:sp>
        <p:nvSpPr>
          <p:cNvPr id="709" name="Google Shape;709;p83"/>
          <p:cNvSpPr txBox="1"/>
          <p:nvPr/>
        </p:nvSpPr>
        <p:spPr>
          <a:xfrm>
            <a:off x="453050" y="4043225"/>
            <a:ext cx="70821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500">
              <a:solidFill>
                <a:srgbClr val="FF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We need heterogeneous computation (MPMD)</a:t>
            </a:r>
            <a:endParaRPr/>
          </a:p>
          <a:p>
            <a:pPr indent="0" lvl="0" marL="0" rtl="0" algn="l">
              <a:spcBef>
                <a:spcPts val="0"/>
              </a:spcBef>
              <a:spcAft>
                <a:spcPts val="0"/>
              </a:spcAft>
              <a:buNone/>
            </a:pPr>
            <a:r>
              <a:t/>
            </a:r>
            <a:endParaRPr/>
          </a:p>
        </p:txBody>
      </p:sp>
      <p:sp>
        <p:nvSpPr>
          <p:cNvPr id="180" name="Google Shape;18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Modern deep neural networks are orders of magnitude larger than the capacity of accelerator (HBM) memory</a:t>
            </a:r>
            <a:endParaRPr/>
          </a:p>
          <a:p>
            <a:pPr indent="0" lvl="0" marL="0" rtl="0" algn="l">
              <a:spcBef>
                <a:spcPts val="1200"/>
              </a:spcBef>
              <a:spcAft>
                <a:spcPts val="1200"/>
              </a:spcAft>
              <a:buNone/>
            </a:pPr>
            <a:r>
              <a:t/>
            </a:r>
            <a:endParaRPr/>
          </a:p>
        </p:txBody>
      </p:sp>
      <p:pic>
        <p:nvPicPr>
          <p:cNvPr id="181" name="Google Shape;181;p30"/>
          <p:cNvPicPr preferRelativeResize="0"/>
          <p:nvPr/>
        </p:nvPicPr>
        <p:blipFill>
          <a:blip r:embed="rId3">
            <a:alphaModFix/>
          </a:blip>
          <a:stretch>
            <a:fillRect/>
          </a:stretch>
        </p:blipFill>
        <p:spPr>
          <a:xfrm>
            <a:off x="311700" y="1845525"/>
            <a:ext cx="5353050" cy="2975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Evaluation</a:t>
            </a:r>
            <a:endParaRPr/>
          </a:p>
        </p:txBody>
      </p:sp>
      <p:sp>
        <p:nvSpPr>
          <p:cNvPr id="715" name="Google Shape;715;p84"/>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How well does PTD-P Perform?</a:t>
            </a:r>
            <a:endParaRPr>
              <a:solidFill>
                <a:schemeClr val="dk1"/>
              </a:solidFill>
            </a:endParaRPr>
          </a:p>
        </p:txBody>
      </p:sp>
      <p:pic>
        <p:nvPicPr>
          <p:cNvPr id="716" name="Google Shape;716;p84"/>
          <p:cNvPicPr preferRelativeResize="0"/>
          <p:nvPr/>
        </p:nvPicPr>
        <p:blipFill rotWithShape="1">
          <a:blip r:embed="rId3">
            <a:alphaModFix/>
          </a:blip>
          <a:srcRect b="9024" l="0" r="0" t="0"/>
          <a:stretch/>
        </p:blipFill>
        <p:spPr>
          <a:xfrm>
            <a:off x="453050" y="1460188"/>
            <a:ext cx="8379250" cy="2531468"/>
          </a:xfrm>
          <a:prstGeom prst="rect">
            <a:avLst/>
          </a:prstGeom>
          <a:noFill/>
          <a:ln>
            <a:noFill/>
          </a:ln>
        </p:spPr>
      </p:pic>
      <p:sp>
        <p:nvSpPr>
          <p:cNvPr id="717" name="Google Shape;717;p84"/>
          <p:cNvSpPr txBox="1"/>
          <p:nvPr/>
        </p:nvSpPr>
        <p:spPr>
          <a:xfrm>
            <a:off x="453050" y="4043225"/>
            <a:ext cx="70821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a:p>
            <a:pPr indent="0" lvl="0" marL="457200" rtl="0" algn="l">
              <a:spcBef>
                <a:spcPts val="0"/>
              </a:spcBef>
              <a:spcAft>
                <a:spcPts val="0"/>
              </a:spcAft>
              <a:buNone/>
            </a:pPr>
            <a:r>
              <a:t/>
            </a:r>
            <a:endParaRPr sz="1500">
              <a:solidFill>
                <a:srgbClr val="FF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Evaluation</a:t>
            </a:r>
            <a:endParaRPr/>
          </a:p>
        </p:txBody>
      </p:sp>
      <p:sp>
        <p:nvSpPr>
          <p:cNvPr id="723" name="Google Shape;723;p85"/>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How well does PTD-P Perform?</a:t>
            </a:r>
            <a:endParaRPr>
              <a:solidFill>
                <a:schemeClr val="dk1"/>
              </a:solidFill>
            </a:endParaRPr>
          </a:p>
        </p:txBody>
      </p:sp>
      <p:pic>
        <p:nvPicPr>
          <p:cNvPr id="724" name="Google Shape;724;p85"/>
          <p:cNvPicPr preferRelativeResize="0"/>
          <p:nvPr/>
        </p:nvPicPr>
        <p:blipFill rotWithShape="1">
          <a:blip r:embed="rId3">
            <a:alphaModFix/>
          </a:blip>
          <a:srcRect b="9024" l="0" r="0" t="0"/>
          <a:stretch/>
        </p:blipFill>
        <p:spPr>
          <a:xfrm>
            <a:off x="453050" y="1460188"/>
            <a:ext cx="8379250" cy="2531468"/>
          </a:xfrm>
          <a:prstGeom prst="rect">
            <a:avLst/>
          </a:prstGeom>
          <a:noFill/>
          <a:ln>
            <a:noFill/>
          </a:ln>
        </p:spPr>
      </p:pic>
      <p:sp>
        <p:nvSpPr>
          <p:cNvPr id="725" name="Google Shape;725;p85"/>
          <p:cNvSpPr txBox="1"/>
          <p:nvPr/>
        </p:nvSpPr>
        <p:spPr>
          <a:xfrm>
            <a:off x="453050" y="4043225"/>
            <a:ext cx="70821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End-to-end training time ~three months for trillion parameter model</a:t>
            </a:r>
            <a:endParaRPr sz="1800">
              <a:solidFill>
                <a:schemeClr val="dk1"/>
              </a:solidFill>
            </a:endParaRPr>
          </a:p>
          <a:p>
            <a:pPr indent="0" lvl="0" marL="457200" rtl="0" algn="l">
              <a:spcBef>
                <a:spcPts val="0"/>
              </a:spcBef>
              <a:spcAft>
                <a:spcPts val="0"/>
              </a:spcAft>
              <a:buNone/>
            </a:pPr>
            <a:r>
              <a:t/>
            </a:r>
            <a:endParaRPr sz="1500">
              <a:solidFill>
                <a:srgbClr val="FF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Evaluation</a:t>
            </a:r>
            <a:endParaRPr/>
          </a:p>
        </p:txBody>
      </p:sp>
      <p:sp>
        <p:nvSpPr>
          <p:cNvPr id="731" name="Google Shape;731;p86"/>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How well does PTD-P Perform?</a:t>
            </a:r>
            <a:endParaRPr>
              <a:solidFill>
                <a:schemeClr val="dk1"/>
              </a:solidFill>
            </a:endParaRPr>
          </a:p>
        </p:txBody>
      </p:sp>
      <p:pic>
        <p:nvPicPr>
          <p:cNvPr id="732" name="Google Shape;732;p86"/>
          <p:cNvPicPr preferRelativeResize="0"/>
          <p:nvPr/>
        </p:nvPicPr>
        <p:blipFill rotWithShape="1">
          <a:blip r:embed="rId3">
            <a:alphaModFix/>
          </a:blip>
          <a:srcRect b="9024" l="0" r="0" t="0"/>
          <a:stretch/>
        </p:blipFill>
        <p:spPr>
          <a:xfrm>
            <a:off x="453050" y="1460188"/>
            <a:ext cx="8379250" cy="2531468"/>
          </a:xfrm>
          <a:prstGeom prst="rect">
            <a:avLst/>
          </a:prstGeom>
          <a:noFill/>
          <a:ln>
            <a:noFill/>
          </a:ln>
        </p:spPr>
      </p:pic>
      <p:sp>
        <p:nvSpPr>
          <p:cNvPr id="733" name="Google Shape;733;p86"/>
          <p:cNvSpPr txBox="1"/>
          <p:nvPr/>
        </p:nvSpPr>
        <p:spPr>
          <a:xfrm>
            <a:off x="453050" y="4043225"/>
            <a:ext cx="70821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End-to-end training time ~three months for trillion parameter model</a:t>
            </a:r>
            <a:endParaRPr sz="1800">
              <a:solidFill>
                <a:schemeClr val="dk1"/>
              </a:solidFill>
            </a:endParaRPr>
          </a:p>
          <a:p>
            <a:pPr indent="-323850" lvl="0" marL="457200" rtl="0" algn="l">
              <a:spcBef>
                <a:spcPts val="0"/>
              </a:spcBef>
              <a:spcAft>
                <a:spcPts val="0"/>
              </a:spcAft>
              <a:buClr>
                <a:srgbClr val="FF0000"/>
              </a:buClr>
              <a:buSzPts val="1500"/>
              <a:buChar char="●"/>
            </a:pPr>
            <a:r>
              <a:rPr lang="en" sz="1500">
                <a:solidFill>
                  <a:srgbClr val="FF0000"/>
                </a:solidFill>
              </a:rPr>
              <a:t>Before Megatron: Training GPT-3, with 175 billion parameters, takes 288 years with a single V100 NVIDIA GPU</a:t>
            </a:r>
            <a:endParaRPr sz="1500">
              <a:solidFill>
                <a:srgbClr val="FF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Evaluation</a:t>
            </a:r>
            <a:endParaRPr/>
          </a:p>
        </p:txBody>
      </p:sp>
      <p:sp>
        <p:nvSpPr>
          <p:cNvPr id="739" name="Google Shape;739;p87"/>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How well does PTD-P Perform </a:t>
            </a:r>
            <a:r>
              <a:rPr lang="en">
                <a:solidFill>
                  <a:srgbClr val="FF0000"/>
                </a:solidFill>
              </a:rPr>
              <a:t>against other models?</a:t>
            </a:r>
            <a:endParaRPr>
              <a:solidFill>
                <a:srgbClr val="FF0000"/>
              </a:solidFill>
            </a:endParaRPr>
          </a:p>
        </p:txBody>
      </p:sp>
      <p:pic>
        <p:nvPicPr>
          <p:cNvPr id="740" name="Google Shape;740;p87"/>
          <p:cNvPicPr preferRelativeResize="0"/>
          <p:nvPr/>
        </p:nvPicPr>
        <p:blipFill rotWithShape="1">
          <a:blip r:embed="rId3">
            <a:alphaModFix/>
          </a:blip>
          <a:srcRect b="0" l="4541" r="2780" t="2315"/>
          <a:stretch/>
        </p:blipFill>
        <p:spPr>
          <a:xfrm>
            <a:off x="459750" y="1454625"/>
            <a:ext cx="6375250" cy="32209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Evaluation</a:t>
            </a:r>
            <a:endParaRPr/>
          </a:p>
        </p:txBody>
      </p:sp>
      <p:sp>
        <p:nvSpPr>
          <p:cNvPr id="746" name="Google Shape;746;p88"/>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How well does PTD-P Perform </a:t>
            </a:r>
            <a:r>
              <a:rPr lang="en">
                <a:solidFill>
                  <a:srgbClr val="FF0000"/>
                </a:solidFill>
              </a:rPr>
              <a:t>against other models?</a:t>
            </a:r>
            <a:endParaRPr>
              <a:solidFill>
                <a:srgbClr val="FF0000"/>
              </a:solidFill>
            </a:endParaRPr>
          </a:p>
        </p:txBody>
      </p:sp>
      <p:pic>
        <p:nvPicPr>
          <p:cNvPr id="747" name="Google Shape;747;p88"/>
          <p:cNvPicPr preferRelativeResize="0"/>
          <p:nvPr/>
        </p:nvPicPr>
        <p:blipFill rotWithShape="1">
          <a:blip r:embed="rId3">
            <a:alphaModFix/>
          </a:blip>
          <a:srcRect b="0" l="4541" r="2780" t="2315"/>
          <a:stretch/>
        </p:blipFill>
        <p:spPr>
          <a:xfrm>
            <a:off x="459750" y="1454625"/>
            <a:ext cx="6375250" cy="3220925"/>
          </a:xfrm>
          <a:prstGeom prst="rect">
            <a:avLst/>
          </a:prstGeom>
          <a:noFill/>
          <a:ln>
            <a:noFill/>
          </a:ln>
        </p:spPr>
      </p:pic>
      <p:pic>
        <p:nvPicPr>
          <p:cNvPr id="748" name="Google Shape;748;p88"/>
          <p:cNvPicPr preferRelativeResize="0"/>
          <p:nvPr/>
        </p:nvPicPr>
        <p:blipFill>
          <a:blip r:embed="rId4">
            <a:alphaModFix/>
          </a:blip>
          <a:stretch>
            <a:fillRect/>
          </a:stretch>
        </p:blipFill>
        <p:spPr>
          <a:xfrm>
            <a:off x="3513150" y="2501400"/>
            <a:ext cx="4919525" cy="23339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Evaluation</a:t>
            </a:r>
            <a:endParaRPr/>
          </a:p>
        </p:txBody>
      </p:sp>
      <p:sp>
        <p:nvSpPr>
          <p:cNvPr id="754" name="Google Shape;754;p89"/>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How well does PTD-P Perform </a:t>
            </a:r>
            <a:r>
              <a:rPr lang="en">
                <a:solidFill>
                  <a:srgbClr val="FF0000"/>
                </a:solidFill>
              </a:rPr>
              <a:t>against other models?</a:t>
            </a:r>
            <a:endParaRPr>
              <a:solidFill>
                <a:srgbClr val="FF0000"/>
              </a:solidFill>
            </a:endParaRPr>
          </a:p>
        </p:txBody>
      </p:sp>
      <p:pic>
        <p:nvPicPr>
          <p:cNvPr id="755" name="Google Shape;755;p89"/>
          <p:cNvPicPr preferRelativeResize="0"/>
          <p:nvPr/>
        </p:nvPicPr>
        <p:blipFill rotWithShape="1">
          <a:blip r:embed="rId4">
            <a:alphaModFix/>
          </a:blip>
          <a:srcRect b="0" l="4541" r="2780" t="2315"/>
          <a:stretch/>
        </p:blipFill>
        <p:spPr>
          <a:xfrm>
            <a:off x="459750" y="1454625"/>
            <a:ext cx="6375250" cy="3220925"/>
          </a:xfrm>
          <a:prstGeom prst="rect">
            <a:avLst/>
          </a:prstGeom>
          <a:noFill/>
          <a:ln>
            <a:noFill/>
          </a:ln>
        </p:spPr>
      </p:pic>
      <p:pic>
        <p:nvPicPr>
          <p:cNvPr id="756" name="Google Shape;756;p89"/>
          <p:cNvPicPr preferRelativeResize="0"/>
          <p:nvPr/>
        </p:nvPicPr>
        <p:blipFill>
          <a:blip r:embed="rId5">
            <a:alphaModFix/>
          </a:blip>
          <a:stretch>
            <a:fillRect/>
          </a:stretch>
        </p:blipFill>
        <p:spPr>
          <a:xfrm>
            <a:off x="3513150" y="2501400"/>
            <a:ext cx="4919525" cy="2333900"/>
          </a:xfrm>
          <a:prstGeom prst="rect">
            <a:avLst/>
          </a:prstGeom>
          <a:noFill/>
          <a:ln cap="flat" cmpd="sng" w="9525">
            <a:solidFill>
              <a:schemeClr val="dk1"/>
            </a:solidFill>
            <a:prstDash val="solid"/>
            <a:round/>
            <a:headEnd len="sm" w="sm" type="none"/>
            <a:tailEnd len="sm" w="sm" type="none"/>
          </a:ln>
        </p:spPr>
      </p:pic>
      <p:sp>
        <p:nvSpPr>
          <p:cNvPr id="757" name="Google Shape;757;p89"/>
          <p:cNvSpPr txBox="1"/>
          <p:nvPr/>
        </p:nvSpPr>
        <p:spPr>
          <a:xfrm>
            <a:off x="6835000" y="1624500"/>
            <a:ext cx="2080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PTD-P scales more gracefully than ZeRO-3 in </a:t>
            </a:r>
            <a:r>
              <a:rPr lang="en">
                <a:solidFill>
                  <a:srgbClr val="FF0000"/>
                </a:solidFill>
              </a:rPr>
              <a:t>isolation</a:t>
            </a:r>
            <a:endParaRPr>
              <a:solidFill>
                <a:srgbClr val="FF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Comparison of Parallel Configurations</a:t>
            </a:r>
            <a:endParaRPr/>
          </a:p>
        </p:txBody>
      </p:sp>
      <p:pic>
        <p:nvPicPr>
          <p:cNvPr id="763" name="Google Shape;763;p90"/>
          <p:cNvPicPr preferRelativeResize="0"/>
          <p:nvPr/>
        </p:nvPicPr>
        <p:blipFill>
          <a:blip r:embed="rId3">
            <a:alphaModFix/>
          </a:blip>
          <a:stretch>
            <a:fillRect/>
          </a:stretch>
        </p:blipFill>
        <p:spPr>
          <a:xfrm>
            <a:off x="490325" y="1243025"/>
            <a:ext cx="7474225" cy="33346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Megatron-LM: Comparison of Parallel Configurations</a:t>
            </a:r>
            <a:endParaRPr/>
          </a:p>
        </p:txBody>
      </p:sp>
      <p:pic>
        <p:nvPicPr>
          <p:cNvPr id="769" name="Google Shape;769;p91"/>
          <p:cNvPicPr preferRelativeResize="0"/>
          <p:nvPr/>
        </p:nvPicPr>
        <p:blipFill>
          <a:blip r:embed="rId3">
            <a:alphaModFix/>
          </a:blip>
          <a:stretch>
            <a:fillRect/>
          </a:stretch>
        </p:blipFill>
        <p:spPr>
          <a:xfrm>
            <a:off x="90375" y="1110875"/>
            <a:ext cx="7993000" cy="34743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3" name="Shape 773"/>
        <p:cNvGrpSpPr/>
        <p:nvPr/>
      </p:nvGrpSpPr>
      <p:grpSpPr>
        <a:xfrm>
          <a:off x="0" y="0"/>
          <a:ext cx="0" cy="0"/>
          <a:chOff x="0" y="0"/>
          <a:chExt cx="0" cy="0"/>
        </a:xfrm>
      </p:grpSpPr>
      <p:sp>
        <p:nvSpPr>
          <p:cNvPr id="774" name="Google Shape;774;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of Parallel Configurations, Microbatch Size</a:t>
            </a:r>
            <a:endParaRPr/>
          </a:p>
        </p:txBody>
      </p:sp>
      <p:pic>
        <p:nvPicPr>
          <p:cNvPr id="775" name="Google Shape;775;p92"/>
          <p:cNvPicPr preferRelativeResize="0"/>
          <p:nvPr/>
        </p:nvPicPr>
        <p:blipFill>
          <a:blip r:embed="rId3">
            <a:alphaModFix/>
          </a:blip>
          <a:stretch>
            <a:fillRect/>
          </a:stretch>
        </p:blipFill>
        <p:spPr>
          <a:xfrm>
            <a:off x="0" y="1262875"/>
            <a:ext cx="4661907" cy="2074600"/>
          </a:xfrm>
          <a:prstGeom prst="rect">
            <a:avLst/>
          </a:prstGeom>
          <a:noFill/>
          <a:ln>
            <a:noFill/>
          </a:ln>
        </p:spPr>
      </p:pic>
      <p:pic>
        <p:nvPicPr>
          <p:cNvPr id="776" name="Google Shape;776;p92"/>
          <p:cNvPicPr preferRelativeResize="0"/>
          <p:nvPr/>
        </p:nvPicPr>
        <p:blipFill>
          <a:blip r:embed="rId4">
            <a:alphaModFix/>
          </a:blip>
          <a:stretch>
            <a:fillRect/>
          </a:stretch>
        </p:blipFill>
        <p:spPr>
          <a:xfrm>
            <a:off x="4571993" y="1397475"/>
            <a:ext cx="4503982" cy="1940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0" name="Shape 780"/>
        <p:cNvGrpSpPr/>
        <p:nvPr/>
      </p:nvGrpSpPr>
      <p:grpSpPr>
        <a:xfrm>
          <a:off x="0" y="0"/>
          <a:ext cx="0" cy="0"/>
          <a:chOff x="0" y="0"/>
          <a:chExt cx="0" cy="0"/>
        </a:xfrm>
      </p:grpSpPr>
      <p:sp>
        <p:nvSpPr>
          <p:cNvPr id="781" name="Google Shape;781;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of Activation Recompution, Scatter/Gather</a:t>
            </a:r>
            <a:endParaRPr/>
          </a:p>
        </p:txBody>
      </p:sp>
      <p:pic>
        <p:nvPicPr>
          <p:cNvPr id="782" name="Google Shape;782;p93"/>
          <p:cNvPicPr preferRelativeResize="0"/>
          <p:nvPr/>
        </p:nvPicPr>
        <p:blipFill>
          <a:blip r:embed="rId3">
            <a:alphaModFix/>
          </a:blip>
          <a:stretch>
            <a:fillRect/>
          </a:stretch>
        </p:blipFill>
        <p:spPr>
          <a:xfrm>
            <a:off x="0" y="1713175"/>
            <a:ext cx="4316000" cy="1759425"/>
          </a:xfrm>
          <a:prstGeom prst="rect">
            <a:avLst/>
          </a:prstGeom>
          <a:noFill/>
          <a:ln>
            <a:noFill/>
          </a:ln>
        </p:spPr>
      </p:pic>
      <p:pic>
        <p:nvPicPr>
          <p:cNvPr id="783" name="Google Shape;783;p93"/>
          <p:cNvPicPr preferRelativeResize="0"/>
          <p:nvPr/>
        </p:nvPicPr>
        <p:blipFill>
          <a:blip r:embed="rId4">
            <a:alphaModFix/>
          </a:blip>
          <a:stretch>
            <a:fillRect/>
          </a:stretch>
        </p:blipFill>
        <p:spPr>
          <a:xfrm>
            <a:off x="4639275" y="1713174"/>
            <a:ext cx="4044569" cy="1759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1"/>
          <p:cNvPicPr preferRelativeResize="0"/>
          <p:nvPr/>
        </p:nvPicPr>
        <p:blipFill>
          <a:blip r:embed="rId3">
            <a:alphaModFix/>
          </a:blip>
          <a:stretch>
            <a:fillRect/>
          </a:stretch>
        </p:blipFill>
        <p:spPr>
          <a:xfrm>
            <a:off x="5635625" y="1995152"/>
            <a:ext cx="2648249" cy="2696726"/>
          </a:xfrm>
          <a:prstGeom prst="rect">
            <a:avLst/>
          </a:prstGeom>
          <a:noFill/>
          <a:ln>
            <a:noFill/>
          </a:ln>
        </p:spPr>
      </p:pic>
      <p:sp>
        <p:nvSpPr>
          <p:cNvPr id="187" name="Google Shape;18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We need heterogeneous computation (MPMD)</a:t>
            </a:r>
            <a:endParaRPr/>
          </a:p>
          <a:p>
            <a:pPr indent="0" lvl="0" marL="0" rtl="0" algn="l">
              <a:spcBef>
                <a:spcPts val="0"/>
              </a:spcBef>
              <a:spcAft>
                <a:spcPts val="0"/>
              </a:spcAft>
              <a:buNone/>
            </a:pPr>
            <a:r>
              <a:t/>
            </a:r>
            <a:endParaRPr/>
          </a:p>
        </p:txBody>
      </p:sp>
      <p:sp>
        <p:nvSpPr>
          <p:cNvPr id="188" name="Google Shape;188;p31"/>
          <p:cNvSpPr txBox="1"/>
          <p:nvPr>
            <p:ph idx="1" type="body"/>
          </p:nvPr>
        </p:nvSpPr>
        <p:spPr>
          <a:xfrm>
            <a:off x="311700" y="1152475"/>
            <a:ext cx="8520600" cy="1185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Modern deep neural networks are orders of magnitude larger than the capacity of accelerator (HBM) memory</a:t>
            </a:r>
            <a:endParaRPr/>
          </a:p>
          <a:p>
            <a:pPr indent="-342900" lvl="0" marL="457200" rtl="0" algn="l">
              <a:spcBef>
                <a:spcPts val="0"/>
              </a:spcBef>
              <a:spcAft>
                <a:spcPts val="0"/>
              </a:spcAft>
              <a:buSzPts val="1800"/>
              <a:buChar char="●"/>
            </a:pPr>
            <a:r>
              <a:rPr lang="en"/>
              <a:t>The increasing popularity of heterogeneous models/computations</a:t>
            </a:r>
            <a:endParaRPr/>
          </a:p>
        </p:txBody>
      </p:sp>
      <p:pic>
        <p:nvPicPr>
          <p:cNvPr id="189" name="Google Shape;189;p31"/>
          <p:cNvPicPr preferRelativeResize="0"/>
          <p:nvPr/>
        </p:nvPicPr>
        <p:blipFill>
          <a:blip r:embed="rId4">
            <a:alphaModFix/>
          </a:blip>
          <a:stretch>
            <a:fillRect/>
          </a:stretch>
        </p:blipFill>
        <p:spPr>
          <a:xfrm>
            <a:off x="311700" y="2157725"/>
            <a:ext cx="4303725" cy="2076151"/>
          </a:xfrm>
          <a:prstGeom prst="rect">
            <a:avLst/>
          </a:prstGeom>
          <a:noFill/>
          <a:ln>
            <a:noFill/>
          </a:ln>
        </p:spPr>
      </p:pic>
      <p:sp>
        <p:nvSpPr>
          <p:cNvPr id="190" name="Google Shape;190;p31"/>
          <p:cNvSpPr txBox="1"/>
          <p:nvPr/>
        </p:nvSpPr>
        <p:spPr>
          <a:xfrm>
            <a:off x="5461575" y="4371975"/>
            <a:ext cx="3519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Network Architecture Search (NAS)</a:t>
            </a:r>
            <a:endParaRPr sz="1800">
              <a:solidFill>
                <a:schemeClr val="dk2"/>
              </a:solidFill>
            </a:endParaRPr>
          </a:p>
        </p:txBody>
      </p:sp>
      <p:sp>
        <p:nvSpPr>
          <p:cNvPr id="191" name="Google Shape;191;p31"/>
          <p:cNvSpPr txBox="1"/>
          <p:nvPr/>
        </p:nvSpPr>
        <p:spPr>
          <a:xfrm>
            <a:off x="944250" y="4174250"/>
            <a:ext cx="351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Mixture of Experts (MoE) </a:t>
            </a:r>
            <a:endParaRPr sz="1800">
              <a:solidFill>
                <a:schemeClr val="dk2"/>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Discussion</a:t>
            </a:r>
            <a:endParaRPr/>
          </a:p>
        </p:txBody>
      </p:sp>
      <p:sp>
        <p:nvSpPr>
          <p:cNvPr id="789" name="Google Shape;789;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PTD-P := “3D Parallelism”</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High </a:t>
            </a:r>
            <a:r>
              <a:rPr lang="en">
                <a:solidFill>
                  <a:schemeClr val="dk1"/>
                </a:solidFill>
              </a:rPr>
              <a:t>aggregate</a:t>
            </a:r>
            <a:r>
              <a:rPr lang="en">
                <a:solidFill>
                  <a:schemeClr val="dk1"/>
                </a:solidFill>
              </a:rPr>
              <a:t> throughput (502 petaFLOP/s) even with exponential parameter growth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Reasonable end-to-end training times (3 months for a trillion-parameter model)</a:t>
            </a:r>
            <a:endParaRPr>
              <a:solidFill>
                <a:schemeClr val="dk1"/>
              </a:solidFill>
            </a:endParaRPr>
          </a:p>
          <a:p>
            <a:pPr indent="0" lvl="0" marL="457200" rtl="0" algn="l">
              <a:spcBef>
                <a:spcPts val="1200"/>
              </a:spcBef>
              <a:spcAft>
                <a:spcPts val="1200"/>
              </a:spcAft>
              <a:buNone/>
            </a:pPr>
            <a:r>
              <a:t/>
            </a:r>
            <a:endParaRPr>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Discussion</a:t>
            </a:r>
            <a:endParaRPr/>
          </a:p>
        </p:txBody>
      </p:sp>
      <p:sp>
        <p:nvSpPr>
          <p:cNvPr id="795" name="Google Shape;795;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PTD-P := “3D Parallelism”</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High aggregate throughput (502 petaFLOP/s) even with exponential parameter growth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Reasonable end-to-end training times (3 months for a trillion-parameter model)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Each method of parallelism has its own trade-offs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Ex: Data Parallel Scale-out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But when combined, with “careful” engineering (and some cherry picking), very powerful</a:t>
            </a:r>
            <a:endParaRPr>
              <a:solidFill>
                <a:schemeClr val="dk1"/>
              </a:solidFill>
            </a:endParaRPr>
          </a:p>
          <a:p>
            <a:pPr indent="0" lvl="0" marL="457200" rtl="0" algn="l">
              <a:spcBef>
                <a:spcPts val="1200"/>
              </a:spcBef>
              <a:spcAft>
                <a:spcPts val="1200"/>
              </a:spcAft>
              <a:buNone/>
            </a:pPr>
            <a:r>
              <a:t/>
            </a:r>
            <a:endParaRPr>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Discussion</a:t>
            </a:r>
            <a:endParaRPr/>
          </a:p>
        </p:txBody>
      </p:sp>
      <p:sp>
        <p:nvSpPr>
          <p:cNvPr id="801" name="Google Shape;801;p9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PTD-P := “3D Parallelism”</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High aggregate throughput (502 petaFLOP/s) even with exponential parameter growth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Reasonable end-to-end training times (3 months for a trillion-parameter model)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Each method of parallelism has its own trade-offs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Ex: Data Parallel Scale-out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But when combined, with “careful” engineering (and some cherry picking), very powerful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Megatron-LM is very [Nvidia A100] </a:t>
            </a:r>
            <a:r>
              <a:rPr lang="en">
                <a:solidFill>
                  <a:schemeClr val="dk1"/>
                </a:solidFill>
              </a:rPr>
              <a:t>GPU-Centric</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How can we translate to other accelerators (i.e. TPUs)?</a:t>
            </a:r>
            <a:endParaRPr>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Future Directions</a:t>
            </a:r>
            <a:endParaRPr/>
          </a:p>
        </p:txBody>
      </p:sp>
      <p:sp>
        <p:nvSpPr>
          <p:cNvPr id="807" name="Google Shape;807;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Future Directions: translate to other types of accelerators</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Future Directions</a:t>
            </a:r>
            <a:endParaRPr/>
          </a:p>
        </p:txBody>
      </p:sp>
      <p:sp>
        <p:nvSpPr>
          <p:cNvPr id="813" name="Google Shape;813;p9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Future Directions: translate to other types of accelerators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Accelerator agnostic:</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Smart partitioning to minimize communication and maintain activity </a:t>
            </a:r>
            <a:endParaRPr>
              <a:solidFill>
                <a:schemeClr val="dk1"/>
              </a:solidFill>
            </a:endParaRPr>
          </a:p>
          <a:p>
            <a:pPr indent="0" lvl="0" marL="914400" rtl="0" algn="l">
              <a:spcBef>
                <a:spcPts val="1200"/>
              </a:spcBef>
              <a:spcAft>
                <a:spcPts val="1200"/>
              </a:spcAft>
              <a:buNone/>
            </a:pPr>
            <a:r>
              <a:t/>
            </a:r>
            <a:endParaRPr>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Future Directions</a:t>
            </a:r>
            <a:endParaRPr/>
          </a:p>
        </p:txBody>
      </p:sp>
      <p:sp>
        <p:nvSpPr>
          <p:cNvPr id="819" name="Google Shape;819;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Future Directions: translate to other types of accelerators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Accelerator agnostic:</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Smart partitioning to minimize communication and maintain activity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Minimize number of memory-bound kernels with operator fusion</a:t>
            </a:r>
            <a:endParaRPr>
              <a:solidFill>
                <a:schemeClr val="dk1"/>
              </a:solidFill>
            </a:endParaRPr>
          </a:p>
          <a:p>
            <a:pPr indent="0" lvl="0" marL="914400" rtl="0" algn="l">
              <a:spcBef>
                <a:spcPts val="1200"/>
              </a:spcBef>
              <a:spcAft>
                <a:spcPts val="1200"/>
              </a:spcAft>
              <a:buNone/>
            </a:pPr>
            <a:r>
              <a:t/>
            </a:r>
            <a:endParaRPr>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Future Directions</a:t>
            </a:r>
            <a:endParaRPr/>
          </a:p>
        </p:txBody>
      </p:sp>
      <p:sp>
        <p:nvSpPr>
          <p:cNvPr id="825" name="Google Shape;825;p10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Future Directions: translate to other types of accelerators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Accelerator agnostic:</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Smart partitioning to minimize communication and maintain activity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Minimize number of memory-bound kernels with operator fusion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Other domain-specific optimizations  (scatter-gather)</a:t>
            </a:r>
            <a:endParaRPr>
              <a:solidFill>
                <a:schemeClr val="dk1"/>
              </a:solidFill>
            </a:endParaRPr>
          </a:p>
          <a:p>
            <a:pPr indent="0" lvl="0" marL="457200" rtl="0" algn="l">
              <a:spcBef>
                <a:spcPts val="1200"/>
              </a:spcBef>
              <a:spcAft>
                <a:spcPts val="1200"/>
              </a:spcAft>
              <a:buNone/>
            </a:pPr>
            <a:r>
              <a:t/>
            </a:r>
            <a:endParaRPr>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Future Directions</a:t>
            </a:r>
            <a:endParaRPr/>
          </a:p>
        </p:txBody>
      </p:sp>
      <p:sp>
        <p:nvSpPr>
          <p:cNvPr id="831" name="Google Shape;831;p10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Future Directions: translate to other types of accelerators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Accelerator agnostic:</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Smart partitioning to minimize communication and maintain activity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Minimize number of memory-bound kernels with operator fusion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Other domain-specific optimizations  (scatter-gather)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No quantitative measuring of communication overhead (complex network topology, different speeds for intra-server and between-server transfers, etc)</a:t>
            </a:r>
            <a:endParaRPr>
              <a:solidFill>
                <a:schemeClr val="dk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5" name="Shape 835"/>
        <p:cNvGrpSpPr/>
        <p:nvPr/>
      </p:nvGrpSpPr>
      <p:grpSpPr>
        <a:xfrm>
          <a:off x="0" y="0"/>
          <a:ext cx="0" cy="0"/>
          <a:chOff x="0" y="0"/>
          <a:chExt cx="0" cy="0"/>
        </a:xfrm>
      </p:grpSpPr>
      <p:sp>
        <p:nvSpPr>
          <p:cNvPr id="836" name="Google Shape;836;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Megatron-LM: Related Works</a:t>
            </a:r>
            <a:endParaRPr/>
          </a:p>
        </p:txBody>
      </p:sp>
      <p:sp>
        <p:nvSpPr>
          <p:cNvPr id="837" name="Google Shape;837;p10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Other techniques to train models at scale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Pipeline model parallelism</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Megatron — flushes to ensure strict optimizer semantics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TeraPipe — auto-regressive, fine-grained </a:t>
            </a:r>
            <a:r>
              <a:rPr lang="en">
                <a:solidFill>
                  <a:schemeClr val="dk1"/>
                </a:solidFill>
              </a:rPr>
              <a:t>parallelism</a:t>
            </a:r>
            <a:r>
              <a:rPr lang="en">
                <a:solidFill>
                  <a:schemeClr val="dk1"/>
                </a:solidFill>
              </a:rPr>
              <a:t> across tokens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PipeTransformer — pipe and data parallelism </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PipeDream — relaxed semantics; 1-stale weight update w/out expensive flushes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Sharded Data Parallelism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Automatic Partitioning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Flexflow</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HPC for Model Training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ImageNet</a:t>
            </a:r>
            <a:endParaRPr>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of Parallel Computing: Pathways &amp; Megatron-LM</a:t>
            </a:r>
            <a:endParaRPr/>
          </a:p>
        </p:txBody>
      </p:sp>
      <p:sp>
        <p:nvSpPr>
          <p:cNvPr id="843" name="Google Shape;843;p10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New types of parallelism often require a constant coordinator, like </a:t>
            </a:r>
            <a:r>
              <a:rPr b="1" lang="en">
                <a:solidFill>
                  <a:srgbClr val="000000"/>
                </a:solidFill>
              </a:rPr>
              <a:t>Megatron</a:t>
            </a:r>
            <a:endParaRPr>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We </a:t>
            </a:r>
            <a:r>
              <a:rPr lang="en"/>
              <a:t>need heterogeneous computation (MPMD)</a:t>
            </a:r>
            <a:endParaRPr/>
          </a:p>
          <a:p>
            <a:pPr indent="0" lvl="0" marL="0" rtl="0" algn="l">
              <a:spcBef>
                <a:spcPts val="0"/>
              </a:spcBef>
              <a:spcAft>
                <a:spcPts val="0"/>
              </a:spcAft>
              <a:buNone/>
            </a:pPr>
            <a:r>
              <a:t/>
            </a:r>
            <a:endParaRPr/>
          </a:p>
        </p:txBody>
      </p:sp>
      <p:sp>
        <p:nvSpPr>
          <p:cNvPr id="197" name="Google Shape;19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increasing scale of model sizes</a:t>
            </a:r>
            <a:endParaRPr/>
          </a:p>
          <a:p>
            <a:pPr indent="-342900" lvl="0" marL="457200" rtl="0" algn="l">
              <a:spcBef>
                <a:spcPts val="0"/>
              </a:spcBef>
              <a:spcAft>
                <a:spcPts val="0"/>
              </a:spcAft>
              <a:buSzPts val="1800"/>
              <a:buChar char="●"/>
            </a:pPr>
            <a:r>
              <a:rPr lang="en"/>
              <a:t>The increasing popularity of heterogeneous models/computations</a:t>
            </a:r>
            <a:endParaRPr/>
          </a:p>
          <a:p>
            <a:pPr indent="-342900" lvl="0" marL="457200" rtl="0" algn="l">
              <a:spcBef>
                <a:spcPts val="0"/>
              </a:spcBef>
              <a:spcAft>
                <a:spcPts val="0"/>
              </a:spcAft>
              <a:buSzPts val="1800"/>
              <a:buChar char="●"/>
            </a:pPr>
            <a:r>
              <a:rPr lang="en"/>
              <a:t>The increasing existence of heterogeneous hardware</a:t>
            </a:r>
            <a:endParaRPr/>
          </a:p>
        </p:txBody>
      </p:sp>
      <p:pic>
        <p:nvPicPr>
          <p:cNvPr id="198" name="Google Shape;198;p32"/>
          <p:cNvPicPr preferRelativeResize="0"/>
          <p:nvPr/>
        </p:nvPicPr>
        <p:blipFill>
          <a:blip r:embed="rId3">
            <a:alphaModFix/>
          </a:blip>
          <a:stretch>
            <a:fillRect/>
          </a:stretch>
        </p:blipFill>
        <p:spPr>
          <a:xfrm>
            <a:off x="1526602" y="2368550"/>
            <a:ext cx="2314325" cy="2527299"/>
          </a:xfrm>
          <a:prstGeom prst="rect">
            <a:avLst/>
          </a:prstGeom>
          <a:noFill/>
          <a:ln>
            <a:noFill/>
          </a:ln>
        </p:spPr>
      </p:pic>
      <p:pic>
        <p:nvPicPr>
          <p:cNvPr id="199" name="Google Shape;199;p32"/>
          <p:cNvPicPr preferRelativeResize="0"/>
          <p:nvPr/>
        </p:nvPicPr>
        <p:blipFill>
          <a:blip r:embed="rId4">
            <a:alphaModFix/>
          </a:blip>
          <a:stretch>
            <a:fillRect/>
          </a:stretch>
        </p:blipFill>
        <p:spPr>
          <a:xfrm>
            <a:off x="3930650" y="2540000"/>
            <a:ext cx="3098798" cy="2324099"/>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of Parallel Computing: Pathways &amp; Megatron-LM</a:t>
            </a:r>
            <a:endParaRPr/>
          </a:p>
        </p:txBody>
      </p:sp>
      <p:sp>
        <p:nvSpPr>
          <p:cNvPr id="849" name="Google Shape;849;p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New types of parallelism often require a constant coordinator, like </a:t>
            </a:r>
            <a:r>
              <a:rPr b="1" lang="en">
                <a:solidFill>
                  <a:srgbClr val="000000"/>
                </a:solidFill>
              </a:rPr>
              <a:t>Megatron</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Pathways </a:t>
            </a:r>
            <a:r>
              <a:rPr lang="en">
                <a:solidFill>
                  <a:srgbClr val="000000"/>
                </a:solidFill>
              </a:rPr>
              <a:t>architecture wants a very general computation graph to allow for optimizations </a:t>
            </a:r>
            <a:r>
              <a:rPr b="1" lang="en">
                <a:solidFill>
                  <a:srgbClr val="000000"/>
                </a:solidFill>
              </a:rPr>
              <a:t>without Megatron </a:t>
            </a:r>
            <a:endParaRPr>
              <a:solidFill>
                <a:srgbClr val="FF0000"/>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of Parallel Computing: Pathways &amp; Megatron-LM</a:t>
            </a:r>
            <a:endParaRPr/>
          </a:p>
        </p:txBody>
      </p:sp>
      <p:sp>
        <p:nvSpPr>
          <p:cNvPr id="855" name="Google Shape;855;p10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New types of parallelism often require a constant coordinator, like </a:t>
            </a:r>
            <a:r>
              <a:rPr b="1" lang="en">
                <a:solidFill>
                  <a:srgbClr val="000000"/>
                </a:solidFill>
              </a:rPr>
              <a:t>Megatron</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Pathways </a:t>
            </a:r>
            <a:r>
              <a:rPr lang="en">
                <a:solidFill>
                  <a:srgbClr val="000000"/>
                </a:solidFill>
              </a:rPr>
              <a:t>architecture wants a very general computation graph to allow for optimizations </a:t>
            </a:r>
            <a:r>
              <a:rPr b="1" lang="en">
                <a:solidFill>
                  <a:srgbClr val="000000"/>
                </a:solidFill>
              </a:rPr>
              <a:t>without Megatron </a:t>
            </a:r>
            <a:endParaRPr b="1">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Two divergent approaches: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Pathways: universal and adaptable computation graph</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Megatron: coordinator-reliant parallelism upon existing SPMD systems </a:t>
            </a:r>
            <a:endParaRPr>
              <a:solidFill>
                <a:srgbClr val="FF000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of Parallel Computing: Pathways &amp; Megatron-LM</a:t>
            </a:r>
            <a:endParaRPr/>
          </a:p>
        </p:txBody>
      </p:sp>
      <p:sp>
        <p:nvSpPr>
          <p:cNvPr id="861" name="Google Shape;861;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New types of parallelism often require a constant coordinator, like </a:t>
            </a:r>
            <a:r>
              <a:rPr b="1" lang="en">
                <a:solidFill>
                  <a:srgbClr val="000000"/>
                </a:solidFill>
              </a:rPr>
              <a:t>Megatron</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Pathways </a:t>
            </a:r>
            <a:r>
              <a:rPr lang="en">
                <a:solidFill>
                  <a:srgbClr val="000000"/>
                </a:solidFill>
              </a:rPr>
              <a:t>architecture wants a very general computation graph to allow for optimizations </a:t>
            </a:r>
            <a:r>
              <a:rPr b="1" lang="en">
                <a:solidFill>
                  <a:srgbClr val="000000"/>
                </a:solidFill>
              </a:rPr>
              <a:t>without Megatron </a:t>
            </a:r>
            <a:endParaRPr b="1">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Two divergent approaches: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Pathways: universal and adaptable computation graph</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Megatron: coordinator-reliant parallelism upon existing SPMD systems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Two approaches to the future of parallel computing in ML</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1200"/>
              </a:spcAft>
              <a:buNone/>
            </a:pPr>
            <a:r>
              <a:t/>
            </a:r>
            <a:endParaRPr>
              <a:solidFill>
                <a:srgbClr val="FF0000"/>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of Parallel Computing: Pathways &amp; Megatron-LM</a:t>
            </a:r>
            <a:endParaRPr/>
          </a:p>
        </p:txBody>
      </p:sp>
      <p:sp>
        <p:nvSpPr>
          <p:cNvPr id="867" name="Google Shape;867;p1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New types of parallelism often require a constant coordinator, like </a:t>
            </a:r>
            <a:r>
              <a:rPr b="1" lang="en">
                <a:solidFill>
                  <a:srgbClr val="000000"/>
                </a:solidFill>
              </a:rPr>
              <a:t>Megatron</a:t>
            </a:r>
            <a:endParaRPr b="1">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Pathways </a:t>
            </a:r>
            <a:r>
              <a:rPr lang="en">
                <a:solidFill>
                  <a:srgbClr val="000000"/>
                </a:solidFill>
              </a:rPr>
              <a:t>architecture wants a very general computation graph to allow for optimizations </a:t>
            </a:r>
            <a:r>
              <a:rPr b="1" lang="en">
                <a:solidFill>
                  <a:srgbClr val="000000"/>
                </a:solidFill>
              </a:rPr>
              <a:t>without Megatron </a:t>
            </a:r>
            <a:endParaRPr b="1">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Two divergent approaches: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Pathways: universal and adaptable computation graph</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Megatron: coordinator-reliant parallelism upon existing SPMD systems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Two approaches to the future of parallel computing in ML</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1200"/>
              </a:spcAft>
              <a:buNone/>
            </a:pPr>
            <a:r>
              <a:rPr lang="en">
                <a:solidFill>
                  <a:srgbClr val="FF0000"/>
                </a:solidFill>
              </a:rPr>
              <a:t>Add layers of complexity to current architecture or start from scratch?</a:t>
            </a:r>
            <a:endParaRPr>
              <a:solidFill>
                <a:srgbClr val="FF0000"/>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Q&amp;A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Existing Work: Multi-Controller v.s. Single-Controller</a:t>
            </a:r>
            <a:endParaRPr/>
          </a:p>
        </p:txBody>
      </p:sp>
      <p:sp>
        <p:nvSpPr>
          <p:cNvPr id="205" name="Google Shape;205;p33"/>
          <p:cNvSpPr txBox="1"/>
          <p:nvPr/>
        </p:nvSpPr>
        <p:spPr>
          <a:xfrm>
            <a:off x="365550" y="1132450"/>
            <a:ext cx="68166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74151"/>
                </a:solidFill>
              </a:rPr>
              <a:t>Concept – </a:t>
            </a:r>
            <a:r>
              <a:rPr b="1" lang="en" sz="1600">
                <a:solidFill>
                  <a:srgbClr val="374151"/>
                </a:solidFill>
              </a:rPr>
              <a:t>Controller</a:t>
            </a:r>
            <a:r>
              <a:rPr lang="en" sz="1600">
                <a:solidFill>
                  <a:srgbClr val="374151"/>
                </a:solidFill>
              </a:rPr>
              <a:t>:</a:t>
            </a:r>
            <a:endParaRPr sz="1600">
              <a:solidFill>
                <a:srgbClr val="374151"/>
              </a:solidFill>
            </a:endParaRPr>
          </a:p>
          <a:p>
            <a:pPr indent="-330200" lvl="0" marL="457200" rtl="0" algn="l">
              <a:spcBef>
                <a:spcPts val="0"/>
              </a:spcBef>
              <a:spcAft>
                <a:spcPts val="0"/>
              </a:spcAft>
              <a:buClr>
                <a:srgbClr val="374151"/>
              </a:buClr>
              <a:buSzPts val="1600"/>
              <a:buChar char="-"/>
            </a:pPr>
            <a:r>
              <a:rPr lang="en" sz="1600">
                <a:solidFill>
                  <a:srgbClr val="374151"/>
                </a:solidFill>
              </a:rPr>
              <a:t>A central </a:t>
            </a:r>
            <a:r>
              <a:rPr b="1" lang="en" sz="1600">
                <a:solidFill>
                  <a:srgbClr val="374151"/>
                </a:solidFill>
              </a:rPr>
              <a:t>coordinating</a:t>
            </a:r>
            <a:r>
              <a:rPr lang="en" sz="1600">
                <a:solidFill>
                  <a:srgbClr val="374151"/>
                </a:solidFill>
              </a:rPr>
              <a:t> component responsible for</a:t>
            </a:r>
            <a:endParaRPr sz="1600">
              <a:solidFill>
                <a:srgbClr val="374151"/>
              </a:solidFill>
            </a:endParaRPr>
          </a:p>
          <a:p>
            <a:pPr indent="-330200" lvl="1" marL="914400" rtl="0" algn="l">
              <a:spcBef>
                <a:spcPts val="0"/>
              </a:spcBef>
              <a:spcAft>
                <a:spcPts val="0"/>
              </a:spcAft>
              <a:buClr>
                <a:srgbClr val="374151"/>
              </a:buClr>
              <a:buSzPts val="1600"/>
              <a:buChar char="-"/>
            </a:pPr>
            <a:r>
              <a:rPr lang="en" sz="1600">
                <a:solidFill>
                  <a:srgbClr val="374151"/>
                </a:solidFill>
              </a:rPr>
              <a:t>distribution of computation (scheduling)</a:t>
            </a:r>
            <a:endParaRPr sz="1600">
              <a:solidFill>
                <a:srgbClr val="374151"/>
              </a:solidFill>
            </a:endParaRPr>
          </a:p>
          <a:p>
            <a:pPr indent="-330200" lvl="1" marL="914400" rtl="0" algn="l">
              <a:spcBef>
                <a:spcPts val="0"/>
              </a:spcBef>
              <a:spcAft>
                <a:spcPts val="0"/>
              </a:spcAft>
              <a:buClr>
                <a:srgbClr val="374151"/>
              </a:buClr>
              <a:buSzPts val="1600"/>
              <a:buChar char="-"/>
            </a:pPr>
            <a:r>
              <a:rPr lang="en" sz="1600">
                <a:solidFill>
                  <a:srgbClr val="374151"/>
                </a:solidFill>
              </a:rPr>
              <a:t>execution of computation</a:t>
            </a:r>
            <a:endParaRPr sz="1600">
              <a:solidFill>
                <a:srgbClr val="374151"/>
              </a:solidFill>
            </a:endParaRPr>
          </a:p>
          <a:p>
            <a:pPr indent="-330200" lvl="1" marL="914400" rtl="0" algn="l">
              <a:spcBef>
                <a:spcPts val="0"/>
              </a:spcBef>
              <a:spcAft>
                <a:spcPts val="0"/>
              </a:spcAft>
              <a:buClr>
                <a:srgbClr val="374151"/>
              </a:buClr>
              <a:buSzPts val="1600"/>
              <a:buChar char="-"/>
            </a:pPr>
            <a:r>
              <a:rPr lang="en" sz="1600">
                <a:solidFill>
                  <a:srgbClr val="374151"/>
                </a:solidFill>
              </a:rPr>
              <a:t>r</a:t>
            </a:r>
            <a:r>
              <a:rPr lang="en" sz="1600">
                <a:solidFill>
                  <a:srgbClr val="374151"/>
                </a:solidFill>
              </a:rPr>
              <a:t>esource allocation</a:t>
            </a:r>
            <a:endParaRPr sz="1600">
              <a:solidFill>
                <a:srgbClr val="374151"/>
              </a:solidFill>
            </a:endParaRPr>
          </a:p>
          <a:p>
            <a:pPr indent="-330200" lvl="1" marL="914400" rtl="0" algn="l">
              <a:spcBef>
                <a:spcPts val="0"/>
              </a:spcBef>
              <a:spcAft>
                <a:spcPts val="0"/>
              </a:spcAft>
              <a:buClr>
                <a:srgbClr val="374151"/>
              </a:buClr>
              <a:buSzPts val="1600"/>
              <a:buChar char="-"/>
            </a:pPr>
            <a:r>
              <a:rPr lang="en" sz="1600">
                <a:solidFill>
                  <a:srgbClr val="374151"/>
                </a:solidFill>
              </a:rPr>
              <a:t>optimizations</a:t>
            </a:r>
            <a:endParaRPr sz="1600">
              <a:solidFill>
                <a:srgbClr val="374151"/>
              </a:solidFill>
            </a:endParaRPr>
          </a:p>
          <a:p>
            <a:pPr indent="-330200" lvl="1" marL="914400" rtl="0" algn="l">
              <a:spcBef>
                <a:spcPts val="0"/>
              </a:spcBef>
              <a:spcAft>
                <a:spcPts val="0"/>
              </a:spcAft>
              <a:buClr>
                <a:srgbClr val="374151"/>
              </a:buClr>
              <a:buSzPts val="1600"/>
              <a:buChar char="-"/>
            </a:pPr>
            <a:r>
              <a:rPr lang="en" sz="1600">
                <a:solidFill>
                  <a:srgbClr val="374151"/>
                </a:solidFill>
              </a:rPr>
              <a:t>…</a:t>
            </a:r>
            <a:endParaRPr sz="1600">
              <a:solidFill>
                <a:srgbClr val="374151"/>
              </a:solidFill>
            </a:endParaRPr>
          </a:p>
          <a:p>
            <a:pPr indent="-330200" lvl="0" marL="457200" rtl="0" algn="l">
              <a:spcBef>
                <a:spcPts val="0"/>
              </a:spcBef>
              <a:spcAft>
                <a:spcPts val="0"/>
              </a:spcAft>
              <a:buClr>
                <a:srgbClr val="374151"/>
              </a:buClr>
              <a:buSzPts val="1600"/>
              <a:buChar char="-"/>
            </a:pPr>
            <a:r>
              <a:rPr lang="en" sz="1600">
                <a:solidFill>
                  <a:srgbClr val="374151"/>
                </a:solidFill>
              </a:rPr>
              <a:t>Goal: To ensure complex computations are efficiently processed.</a:t>
            </a:r>
            <a:endParaRPr sz="1600">
              <a:solidFill>
                <a:srgbClr val="374151"/>
              </a:solidFill>
            </a:endParaRPr>
          </a:p>
        </p:txBody>
      </p:sp>
      <p:sp>
        <p:nvSpPr>
          <p:cNvPr id="206" name="Google Shape;206;p33"/>
          <p:cNvSpPr txBox="1"/>
          <p:nvPr/>
        </p:nvSpPr>
        <p:spPr>
          <a:xfrm>
            <a:off x="4883150" y="1339838"/>
            <a:ext cx="365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